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0" r:id="rId5"/>
    <p:sldMasterId id="2147483723" r:id="rId6"/>
    <p:sldMasterId id="2147483736" r:id="rId7"/>
    <p:sldMasterId id="2147483749" r:id="rId8"/>
    <p:sldMasterId id="2147483762" r:id="rId9"/>
  </p:sldMasterIdLst>
  <p:notesMasterIdLst>
    <p:notesMasterId r:id="rId23"/>
  </p:notesMasterIdLst>
  <p:handoutMasterIdLst>
    <p:handoutMasterId r:id="rId24"/>
  </p:handoutMasterIdLst>
  <p:sldIdLst>
    <p:sldId id="257" r:id="rId10"/>
    <p:sldId id="264" r:id="rId11"/>
    <p:sldId id="265" r:id="rId12"/>
    <p:sldId id="262" r:id="rId13"/>
    <p:sldId id="259" r:id="rId14"/>
    <p:sldId id="260" r:id="rId15"/>
    <p:sldId id="263" r:id="rId16"/>
    <p:sldId id="266" r:id="rId17"/>
    <p:sldId id="274" r:id="rId18"/>
    <p:sldId id="273" r:id="rId19"/>
    <p:sldId id="261" r:id="rId20"/>
    <p:sldId id="272" r:id="rId21"/>
    <p:sldId id="271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5526880262545"/>
          <c:y val="7.6007074796114625E-3"/>
          <c:w val="0.83744222133213264"/>
          <c:h val="0.84574529204831572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 algn="ctr" rtl="0">
                  <a:defRPr lang="fr-FR"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'Base calcul'!$C$5:$C$8</c:f>
              <c:strCache>
                <c:ptCount val="4"/>
                <c:pt idx="0">
                  <c:v>AXE 1</c:v>
                </c:pt>
                <c:pt idx="1">
                  <c:v>AXE 2</c:v>
                </c:pt>
                <c:pt idx="2">
                  <c:v>AXE 3</c:v>
                </c:pt>
                <c:pt idx="3">
                  <c:v>AXE 4</c:v>
                </c:pt>
              </c:strCache>
            </c:strRef>
          </c:cat>
          <c:val>
            <c:numRef>
              <c:f>'Base calcul'!$D$5:$D$8</c:f>
              <c:numCache>
                <c:formatCode>0%</c:formatCode>
                <c:ptCount val="4"/>
                <c:pt idx="0">
                  <c:v>0.21274844606467158</c:v>
                </c:pt>
                <c:pt idx="1">
                  <c:v>0.24156994467460027</c:v>
                </c:pt>
                <c:pt idx="2">
                  <c:v>0.25181313166666669</c:v>
                </c:pt>
                <c:pt idx="3">
                  <c:v>0.29227159285945259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71232"/>
        <c:axId val="21193472"/>
        <c:axId val="0"/>
      </c:bar3DChart>
      <c:catAx>
        <c:axId val="19871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1193472"/>
        <c:crosses val="autoZero"/>
        <c:auto val="1"/>
        <c:lblAlgn val="ctr"/>
        <c:lblOffset val="100"/>
        <c:noMultiLvlLbl val="0"/>
      </c:catAx>
      <c:valAx>
        <c:axId val="211934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9871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31834975128892"/>
          <c:y val="3.6490198407073543E-2"/>
          <c:w val="0.815776039783355"/>
          <c:h val="0.75815043539223614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9BBB59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'Base calcul'!$C$11:$C$12</c:f>
              <c:strCache>
                <c:ptCount val="2"/>
                <c:pt idx="0">
                  <c:v>AXE 3</c:v>
                </c:pt>
                <c:pt idx="1">
                  <c:v>AXE 4</c:v>
                </c:pt>
              </c:strCache>
            </c:strRef>
          </c:cat>
          <c:val>
            <c:numRef>
              <c:f>'Base calcul'!$D$11:$D$12</c:f>
              <c:numCache>
                <c:formatCode>0%</c:formatCode>
                <c:ptCount val="2"/>
                <c:pt idx="0">
                  <c:v>0.11643717321075336</c:v>
                </c:pt>
                <c:pt idx="1">
                  <c:v>2.0642474108714594E-2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311744"/>
        <c:axId val="93723264"/>
        <c:axId val="0"/>
      </c:bar3DChart>
      <c:catAx>
        <c:axId val="933117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93723264"/>
        <c:crosses val="autoZero"/>
        <c:auto val="1"/>
        <c:lblAlgn val="ctr"/>
        <c:lblOffset val="100"/>
        <c:noMultiLvlLbl val="0"/>
      </c:catAx>
      <c:valAx>
        <c:axId val="937232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93311744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1.825060412704612E-2"/>
                  <c:y val="-3.339385896600499E-2"/>
                </c:manualLayout>
              </c:layout>
              <c:tx>
                <c:rich>
                  <a:bodyPr/>
                  <a:lstStyle/>
                  <a:p>
                    <a:r>
                      <a:rPr lang="en-US" sz="1600" err="1" smtClean="0"/>
                      <a:t>Crédits</a:t>
                    </a:r>
                    <a:r>
                      <a:rPr lang="en-US" sz="1600" baseline="0" smtClean="0"/>
                      <a:t> </a:t>
                    </a:r>
                    <a:r>
                      <a:rPr lang="en-US" sz="1600" baseline="0" smtClean="0"/>
                      <a:t>disponibles</a:t>
                    </a:r>
                    <a:r>
                      <a:rPr lang="en-US" sz="1600" dirty="0"/>
                      <a:t>
71%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9660482802436349E-3"/>
                  <c:y val="1.429490948967753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Programmé
29%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1.2593067866314095E-2"/>
                  <c:y val="-1.09176629891701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pPr>
              <a:scene3d>
                <a:camera prst="orthographicFront"/>
                <a:lightRig rig="threePt" dir="t"/>
              </a:scene3d>
              <a:sp3d>
                <a:bevelT w="12700"/>
              </a:sp3d>
            </c:spPr>
            <c:txPr>
              <a:bodyPr rot="0" vert="horz" anchor="ctr" anchorCtr="1"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'Base calcul'!$C$12:$C$13</c:f>
              <c:strCache>
                <c:ptCount val="2"/>
                <c:pt idx="0">
                  <c:v>Non programmé</c:v>
                </c:pt>
                <c:pt idx="1">
                  <c:v>Programmé</c:v>
                </c:pt>
              </c:strCache>
            </c:strRef>
          </c:cat>
          <c:val>
            <c:numRef>
              <c:f>'Base calcul'!$D$12:$D$13</c:f>
              <c:numCache>
                <c:formatCode>0%</c:formatCode>
                <c:ptCount val="2"/>
                <c:pt idx="0">
                  <c:v>0.70763392435800987</c:v>
                </c:pt>
                <c:pt idx="1">
                  <c:v>0.29236607564199013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2683080793652"/>
          <c:y val="0.11800591217558526"/>
          <c:w val="0.51202787939346595"/>
          <c:h val="0.8819940878244148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1.9001940514774024E-3"/>
                  <c:y val="-0.15504792396804395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00206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2400" dirty="0">
                        <a:solidFill>
                          <a:srgbClr val="002060"/>
                        </a:solidFill>
                      </a:rPr>
                      <a:t>
45%</a:t>
                    </a:r>
                    <a:endParaRPr lang="en-US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8.1281456563702219E-3"/>
                  <c:y val="-6.734100251487208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
29%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
26%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'base pour graphique'!$C$18:$C$20</c:f>
              <c:strCache>
                <c:ptCount val="3"/>
                <c:pt idx="0">
                  <c:v>Validés en comité</c:v>
                </c:pt>
                <c:pt idx="1">
                  <c:v>Refusés en comité</c:v>
                </c:pt>
                <c:pt idx="2">
                  <c:v>En cours d'instruction</c:v>
                </c:pt>
              </c:strCache>
            </c:strRef>
          </c:cat>
          <c:val>
            <c:numRef>
              <c:f>'base pour graphique'!$D$18:$D$20</c:f>
              <c:numCache>
                <c:formatCode>0%</c:formatCode>
                <c:ptCount val="3"/>
                <c:pt idx="0">
                  <c:v>0.45</c:v>
                </c:pt>
                <c:pt idx="1">
                  <c:v>0.28999999999999998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10861696"/>
        <c:axId val="110761088"/>
        <c:axId val="0"/>
      </c:bar3DChart>
      <c:catAx>
        <c:axId val="11086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  <a:latin typeface="Arial Narrow" panose="020B0606020202030204" pitchFamily="34" charset="0"/>
              </a:defRPr>
            </a:pPr>
            <a:endParaRPr lang="fr-FR"/>
          </a:p>
        </c:txPr>
        <c:crossAx val="110761088"/>
        <c:crosses val="autoZero"/>
        <c:auto val="1"/>
        <c:lblAlgn val="ctr"/>
        <c:lblOffset val="100"/>
        <c:noMultiLvlLbl val="0"/>
      </c:catAx>
      <c:valAx>
        <c:axId val="110761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fr-FR"/>
          </a:p>
        </c:txPr>
        <c:crossAx val="110861696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02683080793652"/>
          <c:y val="0.11800591217558526"/>
          <c:w val="0.51202787939346595"/>
          <c:h val="0.8819940878244148"/>
        </c:manualLayout>
      </c:layout>
      <c:doughnut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800" b="1">
                    <a:latin typeface="Arial Narrow" panose="020B0606020202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'base pour graphique'!$C$13:$C$15</c:f>
              <c:strCache>
                <c:ptCount val="3"/>
                <c:pt idx="0">
                  <c:v>Structures publiques</c:v>
                </c:pt>
                <c:pt idx="1">
                  <c:v>Entreprises</c:v>
                </c:pt>
                <c:pt idx="2">
                  <c:v>Associations</c:v>
                </c:pt>
              </c:strCache>
            </c:strRef>
          </c:cat>
          <c:val>
            <c:numRef>
              <c:f>'base pour graphique'!$D$13:$D$15</c:f>
              <c:numCache>
                <c:formatCode>0%</c:formatCode>
                <c:ptCount val="3"/>
                <c:pt idx="0">
                  <c:v>0.22</c:v>
                </c:pt>
                <c:pt idx="1">
                  <c:v>0.06</c:v>
                </c:pt>
                <c:pt idx="2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2CF06-7294-45C3-AA93-AAFC06CD8AF0}" type="datetimeFigureOut">
              <a:rPr lang="fr-FR" smtClean="0"/>
              <a:t>26/01/2016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C1575-1D69-46C5-92B1-1A2240E5F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65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747E2-18BE-413E-AE25-9F558286C81D}" type="datetimeFigureOut">
              <a:rPr lang="fr-FR" smtClean="0"/>
              <a:t>26/01/2016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9D58B-77F3-4E5F-B88E-6886FBE2F63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245" y="4714521"/>
            <a:ext cx="5437187" cy="44673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58674-0823-4112-A18E-CB59993C7B01}" type="datetime1">
              <a:rPr lang="fr-FR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BDB0-5181-41C5-B79F-BF9723ED571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9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CC52-40BD-49FF-A09B-15F7CD5EA344}" type="datetime1">
              <a:rPr lang="fr-FR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0F2A0-16D0-486E-9DCB-13E43FFF1FA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89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F79F6-28AA-416F-AA87-4D6C64267C2F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9CE9-42ED-4D19-AC8F-6DC248EFF3E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792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D1C7-7500-47C6-A5DF-8A059CD4BA22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C2C2-AEE9-497C-BF0B-F372557624A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011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DE7C0-3D87-4F63-9FE3-A73277743C6A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5EB8-B78D-4326-91A2-3097E203B73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355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D602-3824-4F00-9B84-757D1492084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0CF9-058A-4BB3-ACB3-173227CCB53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064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B001-C6D4-471D-AAB3-A5D35E982477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7731-E983-4298-ACA2-987C9FAC8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3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59372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59372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8F3E-8856-4E30-91F6-EAA1A761324B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230F-EE56-41FC-8A65-66685CA7010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881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88916"/>
            <a:ext cx="8229600" cy="5032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979627" y="908050"/>
            <a:ext cx="6707187" cy="521811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DB70-3BCD-452B-A086-A52B7EA4F09C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493F-5D23-4626-AB87-D637BB70F29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D750-07C8-4CFE-A2BE-FAF60D5F8FB5}" type="datetime1">
              <a:rPr lang="fr-FR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0988F-78B3-4579-9141-B6A4793EF45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6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08D4-F5D4-4B92-B87A-CFCDE20B3A9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20CED-62DE-4C55-AF45-18D2A9AFA74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9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0FE8-E4A7-4594-80B5-D092E4F3E09C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C47B-4F8A-43B3-9473-398A31EA7AF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2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6CF3-0DCC-43A4-9290-B12426BF5D8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D816-D28B-4235-A65E-A83DB7B8FC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01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9613" y="908050"/>
            <a:ext cx="3276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8627" y="908050"/>
            <a:ext cx="3278187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6C410-001A-46FF-A197-32D2C9909E30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A5CD7-7784-4712-8C02-BAB0C5ED09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68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F78F5-B7C7-49F6-8C5D-9DC37C63FA1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1697D-8D7A-427D-9779-1D1FD9C119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F79F6-28AA-416F-AA87-4D6C64267C2F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9CE9-42ED-4D19-AC8F-6DC248EFF3E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88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D1C7-7500-47C6-A5DF-8A059CD4BA22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C2C2-AEE9-497C-BF0B-F372557624A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05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DE7C0-3D87-4F63-9FE3-A73277743C6A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5EB8-B78D-4326-91A2-3097E203B73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2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732B2-64F5-4E3B-BEE4-CB648270A267}" type="datetime1">
              <a:rPr lang="fr-FR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855A-0D65-45E7-97B1-94BBAAC2697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15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D602-3824-4F00-9B84-757D1492084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0CF9-058A-4BB3-ACB3-173227CCB53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90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B001-C6D4-471D-AAB3-A5D35E982477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7731-E983-4298-ACA2-987C9FAC8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18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59372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59372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8F3E-8856-4E30-91F6-EAA1A761324B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230F-EE56-41FC-8A65-66685CA7010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6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88916"/>
            <a:ext cx="8229600" cy="5032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979627" y="908050"/>
            <a:ext cx="6707187" cy="521811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DB70-3BCD-452B-A086-A52B7EA4F09C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493F-5D23-4626-AB87-D637BB70F29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03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08D4-F5D4-4B92-B87A-CFCDE20B3A9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20CED-62DE-4C55-AF45-18D2A9AFA74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02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0FE8-E4A7-4594-80B5-D092E4F3E09C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C47B-4F8A-43B3-9473-398A31EA7AF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80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6CF3-0DCC-43A4-9290-B12426BF5D8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D816-D28B-4235-A65E-A83DB7B8FC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99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9613" y="908050"/>
            <a:ext cx="3276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8627" y="908050"/>
            <a:ext cx="3278187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6C410-001A-46FF-A197-32D2C9909E30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A5CD7-7784-4712-8C02-BAB0C5ED09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77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F78F5-B7C7-49F6-8C5D-9DC37C63FA1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1697D-8D7A-427D-9779-1D1FD9C119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3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F79F6-28AA-416F-AA87-4D6C64267C2F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D9CE9-42ED-4D19-AC8F-6DC248EFF3E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6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1CC6F-21FE-475D-A7A8-A4B0670CC6EF}" type="datetime1">
              <a:rPr lang="fr-FR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74FD6-6234-47A0-942D-42D5E88FB87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1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D1C7-7500-47C6-A5DF-8A059CD4BA22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C2C2-AEE9-497C-BF0B-F372557624A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75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DE7C0-3D87-4F63-9FE3-A73277743C6A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5EB8-B78D-4326-91A2-3097E203B73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94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D602-3824-4F00-9B84-757D1492084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0CF9-058A-4BB3-ACB3-173227CCB53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14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B001-C6D4-471D-AAB3-A5D35E982477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7731-E983-4298-ACA2-987C9FAC80C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78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59372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59372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8F3E-8856-4E30-91F6-EAA1A761324B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230F-EE56-41FC-8A65-66685CA7010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86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88916"/>
            <a:ext cx="8229600" cy="5032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979627" y="908050"/>
            <a:ext cx="6707187" cy="521811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DB70-3BCD-452B-A086-A52B7EA4F09C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493F-5D23-4626-AB87-D637BB70F29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18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1B72-7E79-485E-A87D-8C9C9E488C48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A7DD5-43F6-4BD1-A24D-A2C937D2871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05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9F2A-EAB2-4CD2-A2E2-8B9ED1EBDA17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D7C5-0B02-4936-A6E9-3F4DDA8C22E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34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55C53-3BBE-4020-ADD2-605EB7C9072A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D652-8DDD-4969-AA70-92DCCF24A14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83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90800" y="2819400"/>
            <a:ext cx="3019425" cy="351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62625" y="2819400"/>
            <a:ext cx="3021013" cy="351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F68DE-D9EC-49F3-8723-350B4DD3E497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ED401-A188-4CFF-B72F-22F00BE76C4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3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32BF2-6D92-483C-B8A2-1C34EEE19E26}" type="datetime1">
              <a:rPr lang="fr-FR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D3A10-FE71-4583-9EA7-D8704B2AEAB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44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6AF9-BB9D-433D-87C9-FDD4B3A9F94A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D808-7593-490A-9E7B-4709E839DD9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57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A16CA-3798-4C2E-9113-3533EB44121A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2EC7-6C48-4F24-8E23-0F0DFBEB936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10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CD37-7FED-4862-8106-14C9DB908498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34550-4243-42BA-B984-5EDCFECE113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83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A5510-D05A-40A2-839F-1782E966E548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AEB7-A202-4583-88C2-DB8A9BBC9C8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4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59FEC-4860-4B44-9BA2-9F3CC8625B46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9715D-AFC2-4591-8CA7-86A1285A12C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29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52B9-47D9-4578-B051-F2348092A1E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C494-B666-44B3-9B10-2DEF3018F3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19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35839" y="260350"/>
            <a:ext cx="1547813" cy="60769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90804" y="260350"/>
            <a:ext cx="4492625" cy="6076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5ECB-9800-4A50-9CB0-9A9170DBCF2A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44C7-AA15-412B-A4B2-CDC0A92D464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38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0E90-C539-4292-9066-473EF9D452FC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66E12-A0DC-4639-A0BA-B230D56631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6717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402C-C798-4E8D-AA9D-B84B8E93995E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C06E-4AD0-49B7-9BE4-39BD61F15D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846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7601-4BF4-41E0-90F0-444E45F8A96F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6033-6450-4550-9EDC-5F1358975B8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49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74EF-135A-4A0C-8387-ADEF79AA1727}" type="datetime1">
              <a:rPr lang="fr-FR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E7D8F-918E-44B3-AE3F-AFBFD094F39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60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9616" y="908049"/>
            <a:ext cx="3276600" cy="5218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8664" y="908049"/>
            <a:ext cx="3278187" cy="5218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7F175-B25E-461B-9A87-11061A00E8B8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1975F-7938-41AE-B34A-2C064D76041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4601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46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46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8EE74-711A-4E39-9362-D3CA78A6DD1A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8B7D-EC76-4203-BBC0-4E7E020ADD1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2711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8930-8850-4A5E-9DFA-9E9330D3A5CF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33A8-B26D-4FE3-9238-FDA83F640BA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489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3B206-8EE0-40F5-87FE-0BF7D857A1B6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DB6C-1242-4B80-880D-D110EAA70D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7832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8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1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C9128-B91F-4267-8840-E4F4FE8E005B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872D-8D05-4C88-AA90-915CD8CD89A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008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A68F1-6DAA-4281-B8B7-5007DE554827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88CF-D4B8-40FB-B027-A17D31B2573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335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1A88-F6E2-431E-B6A6-4DCA466CF296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5535-AB41-4F2B-AEC5-13144008B24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0476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59372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5" y="188913"/>
            <a:ext cx="6019800" cy="59372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8126-F53A-4229-A59F-97A78569543C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F9430-61F9-4AE5-AEC1-74855558402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127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4" y="188916"/>
            <a:ext cx="8229600" cy="5032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979663" y="908049"/>
            <a:ext cx="6707187" cy="5218114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4C08-21D2-4A84-B323-ECDA12F9CD8C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0732-DEC7-4F72-8DEC-03515A70A52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545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55A2D-F2AA-40DD-92AB-2A04C98E6F2C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8016-4A88-4ACA-A41D-444B536C51C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22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5A8C-A13B-4DA9-A694-AB57AE8C968E}" type="datetime1">
              <a:rPr lang="fr-FR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864C-3D28-4B26-A6AE-8F80265863B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61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CBF5-228F-40A0-96B0-96EFCE1E9F45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0CA6E-0F12-413A-A52A-D9543713C47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436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1A99D-CEBE-4929-AA22-0A7DC96EC71E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2BBA8-3EAE-412B-900D-63C22957A9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284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9613" y="908050"/>
            <a:ext cx="3276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8627" y="908050"/>
            <a:ext cx="3278187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75727-BBC4-445E-BA26-1CD9A22F0507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6ECE-431D-4618-A0BA-D71E3A00B44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868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5AD83-ED90-4419-B474-24A19D9C7B0F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1E90-C8D8-41EA-A9EE-55E6B5761BC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918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4E1B2-B3D9-49B0-BF5B-B1655B5318EE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DF54-9504-4F93-A8DB-5D46488343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0894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937ED-69BC-40AD-B821-B9812844E48A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CD2A-1C11-4630-9CB4-B4DE223ECD6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47933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4E6C-0BC9-4D3E-B723-AC42C6B028E2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25C11-83BE-417A-9F2F-AEA86023FAA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9587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C80E-73DC-4F8A-A782-76EA0F4EDF78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0B47-617C-4173-8D9A-C1B283B157F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38157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262B7-335C-4D5A-AD01-C1CE85E17E57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E0919-B83E-406E-A876-7DE914E2A57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8789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59372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59372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36B0-49D7-441D-B1AB-8EC17228A940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6856C-75C6-4537-A50B-285D278081A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6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68698-A8D4-470C-8344-703EA652C7D9}" type="datetime1">
              <a:rPr lang="fr-FR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D736-941D-4636-80E4-E1625C1C111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44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88916"/>
            <a:ext cx="8229600" cy="5032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979627" y="908050"/>
            <a:ext cx="6707187" cy="521811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08249-E7DA-4BDE-99E1-627C50615342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6022-01BB-4584-BB89-32613287AFD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545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5EA62-AA7F-44FB-9358-AA37D5D35E0D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0A13-0E51-445F-8049-198C26287E4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5393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B02C3-BCF4-44DF-BC81-3B5F01839C96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A726-2101-45E9-8F25-D657C2636A4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2821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05F7-7873-4E2A-BF13-B988B1C41F17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956A-A18B-44A9-BB5B-D4D4D20D72E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395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9616" y="908049"/>
            <a:ext cx="3276600" cy="5218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8664" y="908049"/>
            <a:ext cx="3278187" cy="5218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46525-48AF-4B46-80B7-FBE14B87515C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A94C4-0284-452D-90CE-224E6A8CB9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5102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46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46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8B2E0-B605-46CB-8CFE-7CD5763E80BD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DF088-1654-4094-A17D-748CAE9B6A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2036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523A-9C75-44D7-8FB9-62D752438DD3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309E6-C848-45E9-987B-DEAA7F30C58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5965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9BE63-FF86-4D89-BAC2-ED97551734C7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838D-ECF0-4D7D-B393-6F9C025F70A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4465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8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1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4B2B3-715A-4F26-847C-6D2FE017A3B0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8DF8-410B-4B03-975B-555148ACA6B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2912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411E-E3F9-456F-A11A-FB8E5A3A492F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7393B-73F0-400A-924B-1B057E11BF0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85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C64C-3F4E-4DF7-A35F-96E9C6C28C1F}" type="datetime1">
              <a:rPr lang="fr-FR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CEB77-83AA-44D8-9AD5-ECA38D5E439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391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B0264-11AC-4821-90D3-F45546050BBB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21954-7399-4F0C-B875-C96EC60C359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637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59372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5" y="188913"/>
            <a:ext cx="6019800" cy="59372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B688-9466-4C39-9DF2-76965FBFA07C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0E66-0E91-4E98-BB71-7C67730AD49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4597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4" y="188916"/>
            <a:ext cx="8229600" cy="5032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979663" y="908049"/>
            <a:ext cx="6707187" cy="5218114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03B18-AE1A-4AC6-82BC-6BEE89ADD304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D32EB-1361-4B34-AABA-A4FD0EF399B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751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F2DE9-D57B-4873-9BAA-9B60B6FF40A0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4C8F2-9109-44C1-98A1-F9B86914D7E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54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1E5F5-16DC-47F1-A085-53884E6ED904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AAD3-6C20-4830-9A0A-FCC9D8300D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8891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DA7F6-964D-41FA-9755-26CF2677411D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C183-4EF0-455B-BDAB-B33C810A0BD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97917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9613" y="908050"/>
            <a:ext cx="3276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8627" y="908050"/>
            <a:ext cx="3278187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8C83-732E-4774-B01C-CBB0C45F3BDA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8C5BE-6333-4945-B8D0-98BC4E3F569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7916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951C-8C96-4B96-8799-04BE8D1E9FF9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9EC6-BCCF-491D-A48F-48781846CCC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239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7D89-646F-4E08-91FF-87C6E2953A15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EF266-344C-403F-987B-393D80C33D8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0821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3C003-711C-49DD-A8E8-31B1B061CE6A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C9DF-E80F-48A2-BB9A-14EC28B363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74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BC17-F6DA-470D-8BA0-C72AC9C15746}" type="datetime1">
              <a:rPr lang="fr-FR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A983-F89A-479F-8DD5-C90B93A19C4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53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48BF2-8671-4FC8-8F43-B2F15FE279F0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2047-7D46-4218-B1F9-2EEC9A43C7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7915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7FCEB-FDDE-4CC0-BFB3-016EA5BFC1EC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48A29-6876-479D-B9B4-1D94754035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57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C47E5-232E-4CD6-9CF0-4C23C6ADED51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954C6-39E4-4CCE-A66A-1E03B16AA93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8615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59372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59372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CBAC-F725-42F7-9D43-08DC973CE20C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83989-E8F6-411A-9003-440C61A670E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0643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88916"/>
            <a:ext cx="8229600" cy="5032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979627" y="908050"/>
            <a:ext cx="6707187" cy="521811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F823-455B-41B0-AACF-82BBC2470AE7}" type="datetime1">
              <a:rPr lang="fr-FR"/>
              <a:pPr>
                <a:defRPr/>
              </a:pPr>
              <a:t>26/01/2016</a:t>
            </a:fld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EBFC-DAC2-452F-AC40-DD7FB359A15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4834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08D4-F5D4-4B92-B87A-CFCDE20B3A9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20CED-62DE-4C55-AF45-18D2A9AFA74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412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0FE8-E4A7-4594-80B5-D092E4F3E09C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C47B-4F8A-43B3-9473-398A31EA7AF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806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6CF3-0DCC-43A4-9290-B12426BF5D85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D816-D28B-4235-A65E-A83DB7B8FC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47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79613" y="908050"/>
            <a:ext cx="3276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8627" y="908050"/>
            <a:ext cx="3278187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6C410-001A-46FF-A197-32D2C9909E30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A5CD7-7784-4712-8C02-BAB0C5ED09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91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F78F5-B7C7-49F6-8C5D-9DC37C63FA13}" type="datetime1">
              <a:rPr lang="fr-FR" smtClean="0">
                <a:solidFill>
                  <a:srgbClr val="000000"/>
                </a:solidFill>
              </a:rPr>
              <a:pPr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1697D-8D7A-427D-9779-1D1FD9C119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3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E2082F0E-E4E3-4E1C-90F1-2E226D000579}" type="datetime1">
              <a:rPr lang="fr-FR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641046A6-1362-4DDE-BE6C-70F79F8CFA85}" type="slidenum">
              <a:rPr lang="fr-FR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0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110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1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110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110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110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6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27" y="908050"/>
            <a:ext cx="6707187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C9217BA-510C-44C3-979C-4290757DEC81}" type="datetime1">
              <a:rPr lang="fr-FR" smtClean="0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400" b="0" dirty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81A3D6C-1CD8-4179-A3FC-10FEEDEED93F}" type="slidenum">
              <a:rPr lang="fr-FR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6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Arial" pitchFamily="-110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AutoNum type="arabicPeriod"/>
        <a:defRPr sz="2400">
          <a:solidFill>
            <a:schemeClr val="accent2"/>
          </a:solidFill>
          <a:latin typeface="+mn-lt"/>
          <a:ea typeface="Arial" pitchFamily="-110" charset="0"/>
          <a:cs typeface="+mn-cs"/>
        </a:defRPr>
      </a:lvl1pPr>
      <a:lvl2pPr marL="852488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2pPr>
      <a:lvl3pPr marL="1327150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3pPr>
      <a:lvl4pPr marL="1811338" indent="-293688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Char char="•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4pPr>
      <a:lvl5pPr marL="2282825" indent="-1889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5pPr>
      <a:lvl6pPr marL="27400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1972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6544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1116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6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27" y="908050"/>
            <a:ext cx="6707187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C9217BA-510C-44C3-979C-4290757DEC81}" type="datetime1">
              <a:rPr lang="fr-FR" smtClean="0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400" b="0" dirty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81A3D6C-1CD8-4179-A3FC-10FEEDEED93F}" type="slidenum">
              <a:rPr lang="fr-FR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13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Arial" pitchFamily="-110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AutoNum type="arabicPeriod"/>
        <a:defRPr sz="2400">
          <a:solidFill>
            <a:schemeClr val="accent2"/>
          </a:solidFill>
          <a:latin typeface="+mn-lt"/>
          <a:ea typeface="Arial" pitchFamily="-110" charset="0"/>
          <a:cs typeface="+mn-cs"/>
        </a:defRPr>
      </a:lvl1pPr>
      <a:lvl2pPr marL="852488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2pPr>
      <a:lvl3pPr marL="1327150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3pPr>
      <a:lvl4pPr marL="1811338" indent="-293688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Char char="•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4pPr>
      <a:lvl5pPr marL="2282825" indent="-1889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5pPr>
      <a:lvl6pPr marL="27400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1972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6544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1116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260350"/>
            <a:ext cx="60579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819400"/>
            <a:ext cx="619283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 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2D7E23E-8CB7-4E7C-AA1C-AEB128EE400E}" type="datetime1">
              <a:rPr lang="fr-FR" smtClean="0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400" b="0" dirty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40C2E8E6-EE4A-4A07-AFC2-3AD22A170A51}" type="slidenum">
              <a:rPr lang="fr-FR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5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Arial" pitchFamily="-110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Arial" pitchFamily="-110" charset="0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n"/>
        <a:defRPr sz="2400">
          <a:solidFill>
            <a:schemeClr val="accent2"/>
          </a:solidFill>
          <a:latin typeface="+mn-lt"/>
          <a:ea typeface="Arial" pitchFamily="-110" charset="0"/>
          <a:cs typeface="+mn-cs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110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908050"/>
            <a:ext cx="6707187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ED382C6-42AA-4792-AAD1-A9D8B56AED9A}" type="datetime1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26/01/2016</a:t>
            </a:fld>
            <a:endParaRPr lang="fr-FR" dirty="0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237D794-7AE5-4A71-85BC-65A7CD009D7E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01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Arial" pitchFamily="-110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AutoNum type="arabicPeriod"/>
        <a:defRPr sz="2400">
          <a:solidFill>
            <a:schemeClr val="accent2"/>
          </a:solidFill>
          <a:latin typeface="+mn-lt"/>
          <a:ea typeface="Arial" pitchFamily="-110" charset="0"/>
          <a:cs typeface="+mn-cs"/>
        </a:defRPr>
      </a:lvl1pPr>
      <a:lvl2pPr marL="852488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2pPr>
      <a:lvl3pPr marL="1327150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3pPr>
      <a:lvl4pPr marL="1811338" indent="-293688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Char char="•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4pPr>
      <a:lvl5pPr marL="2282825" indent="-1889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5pPr>
      <a:lvl6pPr marL="27400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1972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6544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1116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908050"/>
            <a:ext cx="6707187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1A31011D-4BD1-4F51-A2A1-DC789F3A7856}" type="datetime1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26/01/2016</a:t>
            </a:fld>
            <a:endParaRPr lang="fr-FR" dirty="0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CA3C7BA5-725B-4752-825A-C82E5B1399E2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6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Arial" pitchFamily="-110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AutoNum type="arabicPeriod"/>
        <a:defRPr sz="2400">
          <a:solidFill>
            <a:schemeClr val="accent2"/>
          </a:solidFill>
          <a:latin typeface="+mn-lt"/>
          <a:ea typeface="Arial" pitchFamily="-110" charset="0"/>
          <a:cs typeface="+mn-cs"/>
        </a:defRPr>
      </a:lvl1pPr>
      <a:lvl2pPr marL="852488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2pPr>
      <a:lvl3pPr marL="1327150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3pPr>
      <a:lvl4pPr marL="1811338" indent="-293688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Char char="•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4pPr>
      <a:lvl5pPr marL="2282825" indent="-1889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5pPr>
      <a:lvl6pPr marL="27400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1972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6544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1116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908050"/>
            <a:ext cx="6707187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4F54364-B524-4CBF-A113-BA772BDBA873}" type="datetime1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26/01/2016</a:t>
            </a:fld>
            <a:endParaRPr lang="fr-FR" dirty="0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542F188-5FAC-43AB-AD7A-07566F36EBAC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2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Arial" pitchFamily="-110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AutoNum type="arabicPeriod"/>
        <a:defRPr sz="2400">
          <a:solidFill>
            <a:schemeClr val="accent2"/>
          </a:solidFill>
          <a:latin typeface="+mn-lt"/>
          <a:ea typeface="Arial" pitchFamily="-110" charset="0"/>
          <a:cs typeface="+mn-cs"/>
        </a:defRPr>
      </a:lvl1pPr>
      <a:lvl2pPr marL="852488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2pPr>
      <a:lvl3pPr marL="1327150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3pPr>
      <a:lvl4pPr marL="1811338" indent="-293688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Char char="•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4pPr>
      <a:lvl5pPr marL="2282825" indent="-1889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5pPr>
      <a:lvl6pPr marL="27400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1972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6544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1116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908050"/>
            <a:ext cx="6707187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16B457A-BBB6-45E5-9476-914F8E1BFC38}" type="datetime1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26/01/2016</a:t>
            </a:fld>
            <a:endParaRPr lang="fr-FR" dirty="0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D36E876-0CD4-4005-937B-2CBF3255B500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7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Arial" pitchFamily="-110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AutoNum type="arabicPeriod"/>
        <a:defRPr sz="2400">
          <a:solidFill>
            <a:schemeClr val="accent2"/>
          </a:solidFill>
          <a:latin typeface="+mn-lt"/>
          <a:ea typeface="Arial" pitchFamily="-110" charset="0"/>
          <a:cs typeface="+mn-cs"/>
        </a:defRPr>
      </a:lvl1pPr>
      <a:lvl2pPr marL="852488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2pPr>
      <a:lvl3pPr marL="1327150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3pPr>
      <a:lvl4pPr marL="1811338" indent="-293688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Char char="•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4pPr>
      <a:lvl5pPr marL="2282825" indent="-1889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5pPr>
      <a:lvl6pPr marL="27400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1972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6544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1116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6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27" y="908050"/>
            <a:ext cx="6707187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C9217BA-510C-44C3-979C-4290757DEC81}" type="datetime1">
              <a:rPr lang="fr-FR" smtClean="0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26/01/2016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400" b="0" dirty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MS Gothic" pitchFamily="49" charset="-128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F81A3D6C-1CD8-4179-A3FC-10FEEDEED93F}" type="slidenum">
              <a:rPr lang="fr-FR">
                <a:solidFill>
                  <a:srgbClr val="000000"/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147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Arial" pitchFamily="-110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ea typeface="Arial" pitchFamily="-110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AutoNum type="arabicPeriod"/>
        <a:defRPr sz="2400">
          <a:solidFill>
            <a:schemeClr val="accent2"/>
          </a:solidFill>
          <a:latin typeface="+mn-lt"/>
          <a:ea typeface="Arial" pitchFamily="-110" charset="0"/>
          <a:cs typeface="+mn-cs"/>
        </a:defRPr>
      </a:lvl1pPr>
      <a:lvl2pPr marL="852488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–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2pPr>
      <a:lvl3pPr marL="1327150" indent="-284163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3pPr>
      <a:lvl4pPr marL="1811338" indent="-293688" algn="l" rtl="0" eaLnBrk="0" fontAlgn="base" hangingPunct="0">
        <a:spcBef>
          <a:spcPct val="20000"/>
        </a:spcBef>
        <a:spcAft>
          <a:spcPct val="0"/>
        </a:spcAft>
        <a:buClr>
          <a:srgbClr val="33CCFF"/>
        </a:buClr>
        <a:buChar char="•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4pPr>
      <a:lvl5pPr marL="2282825" indent="-1889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10" charset="0"/>
          <a:cs typeface="+mn-cs"/>
        </a:defRPr>
      </a:lvl5pPr>
      <a:lvl6pPr marL="27400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1972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6544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111625" indent="-1889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idf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3" descr="rosesei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037138"/>
            <a:ext cx="7921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logo_europe_pr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149725"/>
            <a:ext cx="830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ZoneTexte 3"/>
          <p:cNvSpPr txBox="1">
            <a:spLocks noChangeArrowheads="1"/>
          </p:cNvSpPr>
          <p:nvPr/>
        </p:nvSpPr>
        <p:spPr bwMode="auto">
          <a:xfrm>
            <a:off x="4859338" y="5364163"/>
            <a:ext cx="216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altLang="fr-FR" b="1" dirty="0" smtClean="0">
              <a:solidFill>
                <a:srgbClr val="333399"/>
              </a:solidFill>
              <a:ea typeface="MS Gothic" pitchFamily="49" charset="-128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4070350"/>
            <a:ext cx="3937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70350"/>
            <a:ext cx="5472112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ZoneTexte 4"/>
          <p:cNvSpPr txBox="1">
            <a:spLocks noChangeArrowheads="1"/>
          </p:cNvSpPr>
          <p:nvPr/>
        </p:nvSpPr>
        <p:spPr bwMode="auto">
          <a:xfrm>
            <a:off x="2849576" y="3933056"/>
            <a:ext cx="596194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Présentation des orientations 2016-2018 </a:t>
            </a:r>
            <a:r>
              <a:rPr lang="fr-FR" altLang="fr-FR" sz="2400" b="1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du </a:t>
            </a:r>
            <a:r>
              <a:rPr lang="fr-FR" altLang="fr-FR" sz="2400" b="1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PON </a:t>
            </a:r>
            <a:r>
              <a:rPr lang="fr-FR" altLang="fr-FR" sz="2400" b="1" dirty="0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FSE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altLang="fr-FR" sz="2400" b="1" dirty="0" smtClean="0">
              <a:solidFill>
                <a:srgbClr val="FFFFFF"/>
              </a:solidFill>
              <a:latin typeface="Arial Narrow" pitchFamily="34" charset="0"/>
              <a:ea typeface="MS Gothic" pitchFamily="49" charset="-128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Bilan </a:t>
            </a:r>
            <a:r>
              <a:rPr lang="fr-FR" altLang="fr-FR" sz="2400" b="1" dirty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des opérations financées en 2014 et </a:t>
            </a:r>
            <a:r>
              <a:rPr lang="fr-FR" altLang="fr-FR" sz="2400" b="1" dirty="0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2016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altLang="fr-FR" sz="1400" b="1" dirty="0" smtClean="0">
              <a:solidFill>
                <a:srgbClr val="FFFFFF"/>
              </a:solidFill>
              <a:latin typeface="Arial Narrow" pitchFamily="34" charset="0"/>
              <a:ea typeface="MS Gothic" pitchFamily="49" charset="-128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altLang="fr-FR" sz="1400" b="1" dirty="0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Programme </a:t>
            </a:r>
            <a:r>
              <a:rPr lang="fr-FR" altLang="fr-FR" sz="1400" b="1" dirty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opérationnel </a:t>
            </a:r>
            <a:r>
              <a:rPr lang="fr-FR" altLang="fr-FR" sz="1400" b="1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national </a:t>
            </a:r>
            <a:r>
              <a:rPr lang="fr-FR" altLang="fr-FR" sz="1400" b="1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(PON</a:t>
            </a:r>
            <a:r>
              <a:rPr lang="fr-FR" altLang="fr-FR" sz="1400" b="1" dirty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) FSE 2014-2020 </a:t>
            </a:r>
            <a:endParaRPr lang="fr-FR" altLang="fr-FR" sz="1400" b="1" dirty="0" smtClean="0">
              <a:solidFill>
                <a:srgbClr val="FFFFFF"/>
              </a:solidFill>
              <a:latin typeface="Arial Narrow" pitchFamily="34" charset="0"/>
              <a:ea typeface="MS Gothic" pitchFamily="49" charset="-128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altLang="fr-FR" sz="1400" b="1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pour </a:t>
            </a:r>
            <a:r>
              <a:rPr lang="fr-FR" altLang="fr-FR" sz="1400" b="1" dirty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l’emploi </a:t>
            </a:r>
            <a:r>
              <a:rPr lang="fr-FR" altLang="fr-FR" sz="1400" b="1" dirty="0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et </a:t>
            </a:r>
            <a:r>
              <a:rPr lang="fr-FR" altLang="fr-FR" sz="1400" b="1" dirty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l’inclusion </a:t>
            </a:r>
            <a:r>
              <a:rPr lang="fr-FR" altLang="fr-FR" sz="1400" b="1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en </a:t>
            </a:r>
            <a:r>
              <a:rPr lang="fr-FR" altLang="fr-FR" sz="1400" b="1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métropole</a:t>
            </a:r>
            <a:endParaRPr lang="fr-FR" altLang="fr-FR" sz="1400" b="1" dirty="0">
              <a:solidFill>
                <a:srgbClr val="FFFFFF"/>
              </a:solidFill>
              <a:latin typeface="Arial Narrow" pitchFamily="34" charset="0"/>
              <a:ea typeface="MS Gothic" pitchFamily="49" charset="-128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fr-FR" altLang="fr-FR" sz="1400" b="1" dirty="0">
              <a:solidFill>
                <a:srgbClr val="FFFFFF"/>
              </a:solidFill>
              <a:latin typeface="Arial Narrow" pitchFamily="34" charset="0"/>
              <a:ea typeface="MS Gothic" pitchFamily="49" charset="-128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altLang="fr-FR" sz="1400" b="1" dirty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Programme </a:t>
            </a:r>
            <a:r>
              <a:rPr lang="fr-FR" altLang="fr-FR" sz="1400" b="1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opérationnel </a:t>
            </a:r>
            <a:r>
              <a:rPr lang="fr-FR" altLang="fr-FR" sz="1400" b="1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pour </a:t>
            </a:r>
            <a:r>
              <a:rPr lang="fr-FR" altLang="fr-FR" sz="1400" b="1" dirty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la mise en œuvre de l’Initiative </a:t>
            </a:r>
            <a:endParaRPr lang="fr-FR" altLang="fr-FR" sz="1400" b="1" dirty="0" smtClean="0">
              <a:solidFill>
                <a:srgbClr val="FFFFFF"/>
              </a:solidFill>
              <a:latin typeface="Arial Narrow" pitchFamily="34" charset="0"/>
              <a:ea typeface="MS Gothic" pitchFamily="49" charset="-128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altLang="fr-FR" sz="1400" b="1" smtClean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pour </a:t>
            </a:r>
            <a:r>
              <a:rPr lang="fr-FR" altLang="fr-FR" sz="1400" b="1" dirty="0">
                <a:solidFill>
                  <a:srgbClr val="FFFFFF"/>
                </a:solidFill>
                <a:latin typeface="Arial Narrow" pitchFamily="34" charset="0"/>
                <a:ea typeface="MS Gothic" pitchFamily="49" charset="-128"/>
              </a:rPr>
              <a:t>l’emploi des jeunes (IEJ) 2014-2015</a:t>
            </a:r>
          </a:p>
        </p:txBody>
      </p:sp>
    </p:spTree>
    <p:extLst>
      <p:ext uri="{BB962C8B-B14F-4D97-AF65-F5344CB8AC3E}">
        <p14:creationId xmlns:p14="http://schemas.microsoft.com/office/powerpoint/2010/main" val="3463021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412776"/>
            <a:ext cx="7304260" cy="1800200"/>
          </a:xfrm>
        </p:spPr>
        <p:txBody>
          <a:bodyPr/>
          <a:lstStyle/>
          <a:p>
            <a:pPr marL="0" indent="0" defTabSz="449263">
              <a:spcBef>
                <a:spcPts val="800"/>
              </a:spcBef>
              <a:spcAft>
                <a:spcPts val="800"/>
              </a:spcAft>
              <a:buNone/>
            </a:pPr>
            <a:r>
              <a:rPr lang="fr-FR" sz="1800" dirty="0" smtClean="0">
                <a:latin typeface="Arial Narrow" panose="020B0606020202030204" pitchFamily="34" charset="0"/>
              </a:rPr>
              <a:t>Le </a:t>
            </a:r>
            <a:r>
              <a:rPr lang="fr-FR" sz="1800" dirty="0">
                <a:latin typeface="Arial Narrow" panose="020B0606020202030204" pitchFamily="34" charset="0"/>
              </a:rPr>
              <a:t>montant de la maquette régionale </a:t>
            </a:r>
            <a:r>
              <a:rPr lang="fr-FR" sz="1800" dirty="0" smtClean="0">
                <a:latin typeface="Arial Narrow" panose="020B0606020202030204" pitchFamily="34" charset="0"/>
              </a:rPr>
              <a:t>pour </a:t>
            </a:r>
            <a:r>
              <a:rPr lang="fr-FR" sz="1800" dirty="0" smtClean="0">
                <a:latin typeface="Arial Narrow" panose="020B0606020202030204" pitchFamily="34" charset="0"/>
              </a:rPr>
              <a:t>le </a:t>
            </a:r>
            <a:r>
              <a:rPr lang="fr-FR" sz="1800" b="1" dirty="0" smtClean="0">
                <a:latin typeface="Arial Narrow" panose="020B0606020202030204" pitchFamily="34" charset="0"/>
              </a:rPr>
              <a:t>PON </a:t>
            </a:r>
            <a:r>
              <a:rPr lang="fr-FR" sz="1800" b="1" dirty="0" smtClean="0">
                <a:latin typeface="Arial Narrow" panose="020B0606020202030204" pitchFamily="34" charset="0"/>
              </a:rPr>
              <a:t>IEJ </a:t>
            </a:r>
            <a:r>
              <a:rPr lang="fr-FR" sz="1800" b="1" dirty="0">
                <a:latin typeface="Arial Narrow" panose="020B0606020202030204" pitchFamily="34" charset="0"/>
              </a:rPr>
              <a:t>est de 11,8M € de crédits IEJ et autant de crédits </a:t>
            </a:r>
            <a:r>
              <a:rPr lang="fr-FR" sz="1800" b="1" dirty="0" smtClean="0">
                <a:latin typeface="Arial Narrow" panose="020B0606020202030204" pitchFamily="34" charset="0"/>
              </a:rPr>
              <a:t>FSE</a:t>
            </a:r>
            <a:r>
              <a:rPr lang="fr-FR" sz="1800" dirty="0">
                <a:latin typeface="Arial Narrow" panose="020B0606020202030204" pitchFamily="34" charset="0"/>
              </a:rPr>
              <a:t> </a:t>
            </a:r>
            <a:r>
              <a:rPr lang="fr-FR" sz="1800" dirty="0" smtClean="0">
                <a:latin typeface="Arial Narrow" panose="020B0606020202030204" pitchFamily="34" charset="0"/>
              </a:rPr>
              <a:t>:</a:t>
            </a:r>
          </a:p>
          <a:p>
            <a:pPr marL="285750" indent="-285750" defTabSz="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dirty="0" smtClean="0">
                <a:latin typeface="Arial Narrow" panose="020B0606020202030204" pitchFamily="34" charset="0"/>
              </a:rPr>
              <a:t>Le cumul des montants programmés s’élève à </a:t>
            </a:r>
            <a:r>
              <a:rPr lang="fr-FR" sz="1800" b="1" dirty="0" smtClean="0">
                <a:latin typeface="Arial Narrow" panose="020B0606020202030204" pitchFamily="34" charset="0"/>
              </a:rPr>
              <a:t>3,5M€</a:t>
            </a:r>
            <a:r>
              <a:rPr lang="fr-FR" sz="1800" kern="1200" dirty="0" smtClean="0">
                <a:latin typeface="Arial Narrow" panose="020B0606020202030204" pitchFamily="34" charset="0"/>
                <a:ea typeface="MS Gothic"/>
              </a:rPr>
              <a:t> (IEJ et FSE), soit</a:t>
            </a:r>
            <a:r>
              <a:rPr lang="fr-FR" sz="1800" kern="1200" dirty="0" smtClean="0">
                <a:latin typeface="Arial Narrow" panose="020B0606020202030204" pitchFamily="34" charset="0"/>
                <a:ea typeface="MS Gothic"/>
                <a:cs typeface="MS Gothic"/>
              </a:rPr>
              <a:t> </a:t>
            </a:r>
            <a:r>
              <a:rPr lang="fr-FR" sz="1800" b="1" kern="1200" dirty="0" smtClean="0">
                <a:latin typeface="Arial Narrow" panose="020B0606020202030204" pitchFamily="34" charset="0"/>
                <a:ea typeface="MS Gothic"/>
                <a:cs typeface="MS Gothic"/>
              </a:rPr>
              <a:t>29% </a:t>
            </a:r>
            <a:r>
              <a:rPr lang="fr-FR" sz="1800" kern="1200" dirty="0">
                <a:latin typeface="Arial Narrow" panose="020B0606020202030204" pitchFamily="34" charset="0"/>
                <a:ea typeface="MS Gothic"/>
                <a:cs typeface="MS Gothic"/>
              </a:rPr>
              <a:t>des </a:t>
            </a:r>
            <a:r>
              <a:rPr lang="fr-FR" sz="1800" kern="1200" dirty="0" smtClean="0">
                <a:latin typeface="Arial Narrow" panose="020B0606020202030204" pitchFamily="34" charset="0"/>
                <a:ea typeface="MS Gothic"/>
                <a:cs typeface="MS Gothic"/>
              </a:rPr>
              <a:t>crédits </a:t>
            </a:r>
            <a:r>
              <a:rPr lang="fr-FR" sz="1800" kern="1200" dirty="0" smtClean="0">
                <a:latin typeface="Arial Narrow" panose="020B0606020202030204" pitchFamily="34" charset="0"/>
                <a:ea typeface="MS Gothic"/>
                <a:cs typeface="MS Gothic"/>
              </a:rPr>
              <a:t>initiaux</a:t>
            </a:r>
            <a:r>
              <a:rPr lang="fr-FR" sz="1800" b="1" kern="1200" dirty="0" smtClean="0">
                <a:latin typeface="Arial Narrow" panose="020B0606020202030204" pitchFamily="34" charset="0"/>
                <a:ea typeface="MS Gothic"/>
                <a:cs typeface="MS Gothic"/>
              </a:rPr>
              <a:t>.</a:t>
            </a:r>
            <a:endParaRPr lang="fr-FR" sz="1800" b="1" kern="1200" dirty="0">
              <a:latin typeface="Arial Narrow" panose="020B0606020202030204" pitchFamily="34" charset="0"/>
              <a:ea typeface="MS Gothic"/>
              <a:cs typeface="MS Gothic"/>
            </a:endParaRPr>
          </a:p>
          <a:p>
            <a:pPr marL="285750" indent="-285750" defTabSz="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kern="1200" dirty="0" smtClean="0">
                <a:latin typeface="Arial Narrow" panose="020B0606020202030204" pitchFamily="34" charset="0"/>
                <a:ea typeface="MS Gothic"/>
                <a:cs typeface="MS Gothic"/>
              </a:rPr>
              <a:t>Les </a:t>
            </a:r>
            <a:r>
              <a:rPr lang="fr-FR" sz="1800" kern="1200" dirty="0">
                <a:latin typeface="Arial Narrow" panose="020B0606020202030204" pitchFamily="34" charset="0"/>
                <a:ea typeface="MS Gothic"/>
                <a:cs typeface="MS Gothic"/>
              </a:rPr>
              <a:t>dossiers programmés comptabilisent </a:t>
            </a:r>
            <a:r>
              <a:rPr lang="fr-FR" sz="1800" dirty="0" smtClean="0">
                <a:latin typeface="Arial Narrow" panose="020B0606020202030204" pitchFamily="34" charset="0"/>
              </a:rPr>
              <a:t>2 078 </a:t>
            </a:r>
            <a:r>
              <a:rPr lang="fr-FR" sz="1800" dirty="0">
                <a:latin typeface="Arial Narrow" panose="020B0606020202030204" pitchFamily="34" charset="0"/>
              </a:rPr>
              <a:t>jeunes participants NEET </a:t>
            </a:r>
            <a:r>
              <a:rPr lang="fr-FR" sz="1800" dirty="0" smtClean="0">
                <a:latin typeface="Arial Narrow" panose="020B0606020202030204" pitchFamily="34" charset="0"/>
              </a:rPr>
              <a:t>(potentiel </a:t>
            </a:r>
            <a:r>
              <a:rPr lang="fr-FR" sz="1800" dirty="0">
                <a:latin typeface="Arial Narrow" panose="020B0606020202030204" pitchFamily="34" charset="0"/>
              </a:rPr>
              <a:t>de </a:t>
            </a:r>
            <a:r>
              <a:rPr lang="fr-FR" sz="1800" dirty="0" smtClean="0">
                <a:latin typeface="Arial Narrow" panose="020B0606020202030204" pitchFamily="34" charset="0"/>
              </a:rPr>
              <a:t>7 000 </a:t>
            </a:r>
            <a:r>
              <a:rPr lang="fr-FR" sz="1800" dirty="0">
                <a:latin typeface="Arial Narrow" panose="020B0606020202030204" pitchFamily="34" charset="0"/>
              </a:rPr>
              <a:t>participants</a:t>
            </a:r>
            <a:r>
              <a:rPr lang="fr-FR" sz="1800" dirty="0" smtClean="0">
                <a:latin typeface="Arial Narrow" panose="020B0606020202030204" pitchFamily="34" charset="0"/>
              </a:rPr>
              <a:t>).</a:t>
            </a:r>
            <a:endParaRPr lang="fr-FR" sz="1800" b="1" kern="1200" dirty="0">
              <a:latin typeface="Arial Narrow" panose="020B0606020202030204" pitchFamily="34" charset="0"/>
              <a:ea typeface="MS Gothic"/>
              <a:cs typeface="MS Gothic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EC47B-4F8A-43B3-9473-398A31EA7AF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26207" y="226716"/>
            <a:ext cx="7222257" cy="503237"/>
          </a:xfrm>
        </p:spPr>
        <p:txBody>
          <a:bodyPr/>
          <a:lstStyle/>
          <a:p>
            <a:pPr algn="ctr" defTabSz="449263"/>
            <a:r>
              <a:rPr lang="fr-FR" sz="24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fr-FR" sz="2400" dirty="0" smtClean="0"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Etat </a:t>
            </a:r>
            <a:r>
              <a:rPr lang="fr-FR" sz="2400" dirty="0">
                <a:latin typeface="Arial Narrow" panose="020B0606020202030204" pitchFamily="34" charset="0"/>
                <a:cs typeface="Calibri" panose="020F0502020204030204" pitchFamily="34" charset="0"/>
              </a:rPr>
              <a:t>de la </a:t>
            </a:r>
            <a:r>
              <a:rPr lang="fr-FR" sz="24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programmation</a:t>
            </a:r>
            <a:r>
              <a:rPr lang="fr-FR" sz="2400" dirty="0"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fr-FR" sz="2400" dirty="0"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fr-FR" altLang="fr-FR" sz="2800" dirty="0" smtClean="0">
                <a:latin typeface="Arial Narrow" pitchFamily="34" charset="0"/>
                <a:cs typeface="Calibri" pitchFamily="34" charset="0"/>
              </a:rPr>
              <a:t>Volet </a:t>
            </a:r>
            <a:r>
              <a:rPr lang="fr-FR" altLang="fr-FR" sz="2800" dirty="0">
                <a:latin typeface="Arial Narrow" pitchFamily="34" charset="0"/>
                <a:cs typeface="Calibri" pitchFamily="34" charset="0"/>
              </a:rPr>
              <a:t>déconcentré </a:t>
            </a:r>
            <a:r>
              <a:rPr lang="fr-FR" altLang="fr-FR" sz="2800" dirty="0" smtClean="0">
                <a:latin typeface="Arial Narrow" pitchFamily="34" charset="0"/>
                <a:cs typeface="Calibri" pitchFamily="34" charset="0"/>
              </a:rPr>
              <a:t>IDF - </a:t>
            </a:r>
            <a:r>
              <a:rPr lang="fr-FR" sz="28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PON </a:t>
            </a:r>
            <a:r>
              <a:rPr lang="fr-FR" sz="28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IEJ</a:t>
            </a:r>
            <a:endParaRPr lang="fr-FR" sz="28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45" y="49950"/>
            <a:ext cx="10064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194893"/>
              </p:ext>
            </p:extLst>
          </p:nvPr>
        </p:nvGraphicFramePr>
        <p:xfrm>
          <a:off x="1828147" y="3140968"/>
          <a:ext cx="6200235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499992" y="465313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PON </a:t>
            </a:r>
            <a:r>
              <a:rPr lang="fr-FR" sz="1400" b="1" dirty="0" smtClean="0">
                <a:solidFill>
                  <a:srgbClr val="002060"/>
                </a:solidFill>
              </a:rPr>
              <a:t>IEJ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IDF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>
          <a:xfrm>
            <a:off x="1564312" y="1385392"/>
            <a:ext cx="7416824" cy="5472608"/>
          </a:xfrm>
        </p:spPr>
        <p:txBody>
          <a:bodyPr/>
          <a:lstStyle/>
          <a:p>
            <a:pPr marL="0" indent="0">
              <a:buNone/>
            </a:pPr>
            <a:r>
              <a:rPr lang="fr-FR" sz="1800" b="1" u="sng" dirty="0" smtClean="0">
                <a:latin typeface="Arial Narrow" panose="020B0606020202030204" pitchFamily="34" charset="0"/>
              </a:rPr>
              <a:t>8 </a:t>
            </a:r>
            <a:r>
              <a:rPr lang="fr-FR" sz="1800" b="1" u="sng" dirty="0">
                <a:latin typeface="Arial Narrow" panose="020B0606020202030204" pitchFamily="34" charset="0"/>
              </a:rPr>
              <a:t>comités de programmation (Volet déconcentré IDF – </a:t>
            </a:r>
            <a:r>
              <a:rPr lang="fr-FR" sz="1800" b="1" u="sng" dirty="0" smtClean="0">
                <a:latin typeface="Arial Narrow" panose="020B0606020202030204" pitchFamily="34" charset="0"/>
              </a:rPr>
              <a:t>PON </a:t>
            </a:r>
            <a:r>
              <a:rPr lang="fr-FR" sz="1800" b="1" u="sng" dirty="0">
                <a:latin typeface="Arial Narrow" panose="020B0606020202030204" pitchFamily="34" charset="0"/>
              </a:rPr>
              <a:t>FSE et </a:t>
            </a:r>
            <a:r>
              <a:rPr lang="fr-FR" sz="1800" b="1" u="sng" dirty="0" smtClean="0">
                <a:latin typeface="Arial Narrow" panose="020B0606020202030204" pitchFamily="34" charset="0"/>
              </a:rPr>
              <a:t>IEJ) </a:t>
            </a:r>
            <a:r>
              <a:rPr lang="fr-FR" sz="1800" b="1" u="sng" dirty="0" smtClean="0">
                <a:latin typeface="Arial Narrow" panose="020B0606020202030204" pitchFamily="34" charset="0"/>
              </a:rPr>
              <a:t>:</a:t>
            </a:r>
            <a:endParaRPr lang="fr-FR" sz="1800" b="1" u="sng" dirty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dirty="0" smtClean="0">
                <a:latin typeface="Arial Narrow" panose="020B0606020202030204" pitchFamily="34" charset="0"/>
              </a:rPr>
              <a:t>Au </a:t>
            </a:r>
            <a:r>
              <a:rPr lang="fr-FR" sz="1800" dirty="0">
                <a:latin typeface="Arial Narrow" panose="020B0606020202030204" pitchFamily="34" charset="0"/>
              </a:rPr>
              <a:t>total, </a:t>
            </a:r>
            <a:r>
              <a:rPr lang="fr-FR" sz="1800" b="1" dirty="0">
                <a:latin typeface="Arial Narrow" panose="020B0606020202030204" pitchFamily="34" charset="0"/>
              </a:rPr>
              <a:t>164 dossiers ont été </a:t>
            </a:r>
            <a:r>
              <a:rPr lang="fr-FR" sz="1800" b="1" dirty="0" smtClean="0">
                <a:latin typeface="Arial Narrow" panose="020B0606020202030204" pitchFamily="34" charset="0"/>
              </a:rPr>
              <a:t>déposés </a:t>
            </a:r>
            <a:r>
              <a:rPr lang="fr-FR" sz="1800" dirty="0" smtClean="0">
                <a:latin typeface="Arial Narrow" panose="020B0606020202030204" pitchFamily="34" charset="0"/>
              </a:rPr>
              <a:t>au titre des </a:t>
            </a:r>
            <a:r>
              <a:rPr lang="fr-FR" sz="1800" dirty="0">
                <a:latin typeface="Arial Narrow" panose="020B0606020202030204" pitchFamily="34" charset="0"/>
              </a:rPr>
              <a:t>cinq AAP 2014 </a:t>
            </a:r>
            <a:r>
              <a:rPr lang="fr-FR" sz="1800" dirty="0" smtClean="0">
                <a:latin typeface="Arial Narrow" panose="020B0606020202030204" pitchFamily="34" charset="0"/>
              </a:rPr>
              <a:t>et des deux AAP 2015 </a:t>
            </a:r>
            <a:r>
              <a:rPr lang="fr-FR" sz="1800" dirty="0" smtClean="0">
                <a:latin typeface="Arial Narrow" panose="020B0606020202030204" pitchFamily="34" charset="0"/>
              </a:rPr>
              <a:t>(</a:t>
            </a:r>
            <a:r>
              <a:rPr lang="fr-FR" sz="1800" dirty="0" smtClean="0">
                <a:latin typeface="Arial Narrow" panose="020B0606020202030204" pitchFamily="34" charset="0"/>
              </a:rPr>
              <a:t>PON </a:t>
            </a:r>
            <a:r>
              <a:rPr lang="fr-FR" sz="1800" dirty="0">
                <a:latin typeface="Arial Narrow" panose="020B0606020202030204" pitchFamily="34" charset="0"/>
              </a:rPr>
              <a:t>FSE et </a:t>
            </a:r>
            <a:r>
              <a:rPr lang="fr-FR" sz="1800" dirty="0" smtClean="0">
                <a:latin typeface="Arial Narrow" panose="020B0606020202030204" pitchFamily="34" charset="0"/>
              </a:rPr>
              <a:t>IEJ) </a:t>
            </a:r>
            <a:r>
              <a:rPr lang="fr-FR" sz="1800" dirty="0">
                <a:latin typeface="Arial Narrow" panose="020B0606020202030204" pitchFamily="34" charset="0"/>
              </a:rPr>
              <a:t>relevant </a:t>
            </a:r>
            <a:r>
              <a:rPr lang="fr-FR" sz="1800" dirty="0">
                <a:latin typeface="Arial Narrow" panose="020B0606020202030204" pitchFamily="34" charset="0"/>
              </a:rPr>
              <a:t>de </a:t>
            </a:r>
            <a:r>
              <a:rPr lang="fr-FR" sz="1800" dirty="0" smtClean="0">
                <a:latin typeface="Arial Narrow" panose="020B0606020202030204" pitchFamily="34" charset="0"/>
              </a:rPr>
              <a:t>l’AGD.</a:t>
            </a:r>
            <a:endParaRPr lang="fr-FR" sz="1800" b="1" dirty="0" smtClean="0">
              <a:latin typeface="Arial Narrow" panose="020B0606020202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b="1" dirty="0" smtClean="0">
                <a:latin typeface="Arial Narrow" panose="020B0606020202030204" pitchFamily="34" charset="0"/>
              </a:rPr>
              <a:t>123 dossiers ont été </a:t>
            </a:r>
            <a:r>
              <a:rPr lang="fr-FR" sz="1800" b="1" dirty="0">
                <a:latin typeface="Arial Narrow" panose="020B0606020202030204" pitchFamily="34" charset="0"/>
              </a:rPr>
              <a:t>présentés</a:t>
            </a:r>
            <a:r>
              <a:rPr lang="fr-FR" sz="1800" dirty="0">
                <a:latin typeface="Arial Narrow" panose="020B0606020202030204" pitchFamily="34" charset="0"/>
              </a:rPr>
              <a:t> </a:t>
            </a:r>
            <a:r>
              <a:rPr lang="fr-FR" sz="1800" dirty="0" smtClean="0">
                <a:latin typeface="Arial Narrow" panose="020B0606020202030204" pitchFamily="34" charset="0"/>
              </a:rPr>
              <a:t>à </a:t>
            </a:r>
            <a:r>
              <a:rPr lang="fr-FR" sz="1800" dirty="0">
                <a:latin typeface="Arial Narrow" panose="020B0606020202030204" pitchFamily="34" charset="0"/>
              </a:rPr>
              <a:t>l’ordre du jour </a:t>
            </a:r>
            <a:r>
              <a:rPr lang="fr-FR" sz="1800" dirty="0" smtClean="0">
                <a:latin typeface="Arial Narrow" panose="020B0606020202030204" pitchFamily="34" charset="0"/>
              </a:rPr>
              <a:t>d’un </a:t>
            </a:r>
            <a:r>
              <a:rPr lang="fr-FR" sz="1800" dirty="0">
                <a:latin typeface="Arial Narrow" panose="020B0606020202030204" pitchFamily="34" charset="0"/>
              </a:rPr>
              <a:t>comité de </a:t>
            </a:r>
            <a:r>
              <a:rPr lang="fr-FR" sz="1800" dirty="0" smtClean="0">
                <a:latin typeface="Arial Narrow" panose="020B0606020202030204" pitchFamily="34" charset="0"/>
              </a:rPr>
              <a:t>programmation Etat </a:t>
            </a:r>
            <a:r>
              <a:rPr lang="fr-FR" sz="1800" dirty="0">
                <a:latin typeface="Arial Narrow" panose="020B0606020202030204" pitchFamily="34" charset="0"/>
              </a:rPr>
              <a:t>(CRP-E</a:t>
            </a:r>
            <a:r>
              <a:rPr lang="fr-FR" sz="1800" dirty="0" smtClean="0">
                <a:latin typeface="Arial Narrow" panose="020B0606020202030204" pitchFamily="34" charset="0"/>
              </a:rPr>
              <a:t>) au cours de l’année 2015</a:t>
            </a:r>
            <a:r>
              <a:rPr lang="fr-FR" sz="1800" dirty="0" smtClean="0">
                <a:latin typeface="Arial Narrow" panose="020B0606020202030204" pitchFamily="34" charset="0"/>
              </a:rPr>
              <a:t>.</a:t>
            </a:r>
            <a:endParaRPr lang="fr-FR" sz="1800" dirty="0" smtClean="0">
              <a:latin typeface="Arial Narrow" panose="020B0606020202030204" pitchFamily="34" charset="0"/>
              <a:ea typeface="Times New Roman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latin typeface="Arial Narrow" panose="020B0606020202030204" pitchFamily="34" charset="0"/>
              </a:rPr>
              <a:t>90% des dossiers IEJ de l’AAP 2014 ont été présentés et 16% des dossiers IEJ de l’AAP 2015 ont été présentés au 11/12/2015 (4 sur 25).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800" dirty="0"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endParaRPr lang="fr-FR" sz="1800" b="1" dirty="0" smtClean="0"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endParaRPr lang="fr-FR" sz="800" b="1" dirty="0" smtClean="0"/>
          </a:p>
          <a:p>
            <a:pPr marL="0" lvl="0" indent="0" algn="ctr">
              <a:buNone/>
            </a:pPr>
            <a:endParaRPr lang="fr-FR" sz="800" b="1" dirty="0" smtClean="0"/>
          </a:p>
          <a:p>
            <a:pPr marL="0" lvl="0" indent="0" algn="ctr">
              <a:buNone/>
            </a:pPr>
            <a:endParaRPr lang="fr-FR" sz="800" b="1" dirty="0"/>
          </a:p>
          <a:p>
            <a:pPr marL="0" lvl="0" indent="0" algn="ctr">
              <a:buNone/>
            </a:pPr>
            <a:endParaRPr lang="fr-FR" sz="800" b="1" dirty="0" smtClean="0"/>
          </a:p>
          <a:p>
            <a:pPr marL="0" lvl="0" indent="0" algn="ctr">
              <a:buNone/>
            </a:pPr>
            <a:endParaRPr lang="fr-FR" sz="800" b="1" dirty="0"/>
          </a:p>
          <a:p>
            <a:pPr marL="0" lvl="0" indent="0" algn="ctr">
              <a:buNone/>
            </a:pPr>
            <a:endParaRPr lang="fr-FR" sz="800" b="1" dirty="0" smtClean="0"/>
          </a:p>
          <a:p>
            <a:pPr marL="0" lvl="0" indent="0" algn="ctr">
              <a:buNone/>
            </a:pPr>
            <a:endParaRPr lang="fr-FR" b="1" dirty="0" smtClean="0"/>
          </a:p>
          <a:p>
            <a:pPr marL="0" indent="0" eaLnBrk="1" hangingPunct="1">
              <a:buNone/>
            </a:pPr>
            <a:endParaRPr lang="fr-FR" dirty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EC47B-4F8A-43B3-9473-398A31EA7AF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58385" y="188640"/>
            <a:ext cx="7406117" cy="1080120"/>
          </a:xfrm>
        </p:spPr>
        <p:txBody>
          <a:bodyPr/>
          <a:lstStyle/>
          <a:p>
            <a:pPr algn="ctr"/>
            <a:r>
              <a:rPr lang="fr-FR" sz="2400" dirty="0" smtClean="0">
                <a:latin typeface="Arial Narrow" panose="020B0606020202030204" pitchFamily="34" charset="0"/>
              </a:rPr>
              <a:t>Bilan intermédiaire des opérations financées</a:t>
            </a:r>
            <a:r>
              <a:rPr lang="fr-FR" sz="1600" dirty="0">
                <a:latin typeface="Arial Narrow" panose="020B0606020202030204" pitchFamily="34" charset="0"/>
              </a:rPr>
              <a:t/>
            </a:r>
            <a:br>
              <a:rPr lang="fr-FR" sz="1600" dirty="0">
                <a:latin typeface="Arial Narrow" panose="020B0606020202030204" pitchFamily="34" charset="0"/>
              </a:rPr>
            </a:br>
            <a:r>
              <a:rPr lang="fr-FR" sz="2800" dirty="0" smtClean="0">
                <a:latin typeface="Arial Narrow" panose="020B0606020202030204" pitchFamily="34" charset="0"/>
              </a:rPr>
              <a:t>Instruction des dossiers AGD</a:t>
            </a:r>
            <a:endParaRPr lang="fr-FR" sz="2800" dirty="0"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6" y="4005064"/>
            <a:ext cx="8447281" cy="190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3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525588" y="227013"/>
            <a:ext cx="7223125" cy="503237"/>
          </a:xfrm>
        </p:spPr>
        <p:txBody>
          <a:bodyPr/>
          <a:lstStyle/>
          <a:p>
            <a:pPr algn="ctr" defTabSz="449263"/>
            <a:r>
              <a:rPr lang="fr-FR" altLang="fr-FR" sz="2800" dirty="0" smtClean="0">
                <a:latin typeface="Arial Narrow" pitchFamily="34" charset="0"/>
                <a:cs typeface="Calibri" pitchFamily="34" charset="0"/>
              </a:rPr>
              <a:t/>
            </a:r>
            <a:br>
              <a:rPr lang="fr-FR" altLang="fr-FR" sz="2800" dirty="0" smtClean="0">
                <a:latin typeface="Arial Narrow" pitchFamily="34" charset="0"/>
                <a:cs typeface="Calibri" pitchFamily="34" charset="0"/>
              </a:rPr>
            </a:br>
            <a:r>
              <a:rPr lang="fr-FR" altLang="fr-FR" sz="2400" dirty="0" smtClean="0">
                <a:latin typeface="Arial Narrow" pitchFamily="34" charset="0"/>
                <a:cs typeface="Calibri" pitchFamily="34" charset="0"/>
              </a:rPr>
              <a:t>Situation des projets FSE et IEJ </a:t>
            </a:r>
            <a:r>
              <a:rPr lang="fr-FR" altLang="fr-FR" sz="2800" dirty="0" smtClean="0">
                <a:latin typeface="Arial Narrow" pitchFamily="34" charset="0"/>
                <a:cs typeface="Calibri" pitchFamily="34" charset="0"/>
              </a:rPr>
              <a:t/>
            </a:r>
            <a:br>
              <a:rPr lang="fr-FR" altLang="fr-FR" sz="2800" dirty="0" smtClean="0">
                <a:latin typeface="Arial Narrow" pitchFamily="34" charset="0"/>
                <a:cs typeface="Calibri" pitchFamily="34" charset="0"/>
              </a:rPr>
            </a:br>
            <a:r>
              <a:rPr lang="fr-FR" altLang="fr-FR" sz="2800" dirty="0" smtClean="0">
                <a:latin typeface="Arial Narrow" pitchFamily="34" charset="0"/>
                <a:cs typeface="Calibri" pitchFamily="34" charset="0"/>
              </a:rPr>
              <a:t>au 21/01/2016</a:t>
            </a:r>
            <a:endParaRPr lang="fr-FR" altLang="fr-FR" sz="2800" dirty="0"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FCA5C3-11F6-489F-873E-06274E2ABE3D}" type="slidenum">
              <a:rPr lang="fr-FR" altLang="fr-FR" smtClean="0"/>
              <a:pPr/>
              <a:t>12</a:t>
            </a:fld>
            <a:endParaRPr lang="fr-FR" altLang="fr-FR" dirty="0" smtClean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287872"/>
              </p:ext>
            </p:extLst>
          </p:nvPr>
        </p:nvGraphicFramePr>
        <p:xfrm>
          <a:off x="755576" y="1340768"/>
          <a:ext cx="81724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5494836"/>
            <a:ext cx="566977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525588" y="227013"/>
            <a:ext cx="7223125" cy="503237"/>
          </a:xfrm>
        </p:spPr>
        <p:txBody>
          <a:bodyPr/>
          <a:lstStyle/>
          <a:p>
            <a:pPr algn="ctr" defTabSz="449263"/>
            <a:r>
              <a:rPr lang="fr-FR" altLang="fr-FR" sz="2400" dirty="0" smtClean="0">
                <a:latin typeface="Arial Narrow" pitchFamily="34" charset="0"/>
                <a:cs typeface="Calibri" pitchFamily="34" charset="0"/>
              </a:rPr>
              <a:t/>
            </a:r>
            <a:br>
              <a:rPr lang="fr-FR" altLang="fr-FR" sz="2400" dirty="0" smtClean="0">
                <a:latin typeface="Arial Narrow" pitchFamily="34" charset="0"/>
                <a:cs typeface="Calibri" pitchFamily="34" charset="0"/>
              </a:rPr>
            </a:br>
            <a:r>
              <a:rPr lang="fr-FR" sz="2400" dirty="0">
                <a:latin typeface="Arial Narrow" pitchFamily="34" charset="0"/>
                <a:cs typeface="Calibri" pitchFamily="34" charset="0"/>
              </a:rPr>
              <a:t>Répartition des subventions </a:t>
            </a:r>
            <a:r>
              <a:rPr lang="fr-FR" sz="2400" dirty="0" smtClean="0">
                <a:latin typeface="Arial Narrow" pitchFamily="34" charset="0"/>
                <a:cs typeface="Calibri" pitchFamily="34" charset="0"/>
              </a:rPr>
              <a:t/>
            </a:r>
            <a:br>
              <a:rPr lang="fr-FR" sz="2400" dirty="0" smtClean="0">
                <a:latin typeface="Arial Narrow" pitchFamily="34" charset="0"/>
                <a:cs typeface="Calibri" pitchFamily="34" charset="0"/>
              </a:rPr>
            </a:br>
            <a:r>
              <a:rPr lang="fr-FR" sz="2800" smtClean="0">
                <a:latin typeface="Arial Narrow" pitchFamily="34" charset="0"/>
                <a:cs typeface="Calibri" pitchFamily="34" charset="0"/>
              </a:rPr>
              <a:t>par </a:t>
            </a:r>
            <a:r>
              <a:rPr lang="fr-FR" sz="2800" smtClean="0">
                <a:latin typeface="Arial Narrow" pitchFamily="34" charset="0"/>
                <a:cs typeface="Calibri" pitchFamily="34" charset="0"/>
              </a:rPr>
              <a:t>typologie </a:t>
            </a:r>
            <a:r>
              <a:rPr lang="fr-FR" sz="2800" dirty="0">
                <a:latin typeface="Arial Narrow" pitchFamily="34" charset="0"/>
                <a:cs typeface="Calibri" pitchFamily="34" charset="0"/>
              </a:rPr>
              <a:t>d’acteurs</a:t>
            </a:r>
            <a:endParaRPr lang="fr-FR" altLang="fr-FR" sz="2800" dirty="0"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FCA5C3-11F6-489F-873E-06274E2ABE3D}" type="slidenum">
              <a:rPr lang="fr-FR" altLang="fr-FR" smtClean="0"/>
              <a:pPr/>
              <a:t>13</a:t>
            </a:fld>
            <a:endParaRPr lang="fr-FR" altLang="fr-FR" dirty="0" smtClean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686960"/>
              </p:ext>
            </p:extLst>
          </p:nvPr>
        </p:nvGraphicFramePr>
        <p:xfrm>
          <a:off x="1331640" y="908720"/>
          <a:ext cx="6956424" cy="377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contenu 3"/>
          <p:cNvSpPr txBox="1">
            <a:spLocks/>
          </p:cNvSpPr>
          <p:nvPr/>
        </p:nvSpPr>
        <p:spPr bwMode="auto">
          <a:xfrm>
            <a:off x="1691680" y="4797151"/>
            <a:ext cx="745232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77825" indent="-3778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AutoNum type="arabicPeriod"/>
              <a:defRPr sz="2400">
                <a:solidFill>
                  <a:schemeClr val="accent2"/>
                </a:solidFill>
                <a:latin typeface="+mn-lt"/>
                <a:ea typeface="Arial" pitchFamily="-110" charset="0"/>
                <a:cs typeface="+mn-cs"/>
              </a:defRPr>
            </a:lvl1pPr>
            <a:lvl2pPr marL="8524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FF"/>
              </a:buClr>
              <a:buFont typeface="Wingdings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Arial" pitchFamily="-110" charset="0"/>
                <a:cs typeface="+mn-cs"/>
              </a:defRPr>
            </a:lvl2pPr>
            <a:lvl3pPr marL="1327150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Arial" pitchFamily="-110" charset="0"/>
                <a:cs typeface="+mn-cs"/>
              </a:defRPr>
            </a:lvl3pPr>
            <a:lvl4pPr marL="1811338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FF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Arial" pitchFamily="-110" charset="0"/>
                <a:cs typeface="+mn-cs"/>
              </a:defRPr>
            </a:lvl4pPr>
            <a:lvl5pPr marL="228282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110" charset="0"/>
                <a:cs typeface="+mn-cs"/>
              </a:defRPr>
            </a:lvl5pPr>
            <a:lvl6pPr marL="2740025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197225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654425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111625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fr-FR" sz="1800" b="1" u="sng" dirty="0" smtClean="0">
                <a:latin typeface="Arial Narrow" panose="020B0606020202030204" pitchFamily="34" charset="0"/>
              </a:rPr>
              <a:t>Pour </a:t>
            </a:r>
            <a:r>
              <a:rPr lang="fr-FR" sz="1800" b="1" u="sng" dirty="0">
                <a:latin typeface="Arial Narrow" panose="020B0606020202030204" pitchFamily="34" charset="0"/>
              </a:rPr>
              <a:t>76 opérations validées en CRP-E </a:t>
            </a:r>
            <a:r>
              <a:rPr lang="fr-FR" sz="1800" b="1" u="sng" dirty="0" smtClean="0"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latin typeface="Arial Narrow" panose="020B0606020202030204" pitchFamily="34" charset="0"/>
              </a:rPr>
              <a:t>65 opérations </a:t>
            </a:r>
            <a:r>
              <a:rPr lang="fr-FR" sz="1800" dirty="0" smtClean="0">
                <a:latin typeface="Arial Narrow" panose="020B0606020202030204" pitchFamily="34" charset="0"/>
              </a:rPr>
              <a:t>validées pour </a:t>
            </a:r>
            <a:r>
              <a:rPr lang="fr-FR" sz="1800" dirty="0">
                <a:latin typeface="Arial Narrow" panose="020B0606020202030204" pitchFamily="34" charset="0"/>
              </a:rPr>
              <a:t>le </a:t>
            </a:r>
            <a:r>
              <a:rPr lang="fr-FR" sz="1800" dirty="0" smtClean="0">
                <a:latin typeface="Arial Narrow" panose="020B0606020202030204" pitchFamily="34" charset="0"/>
              </a:rPr>
              <a:t>PON </a:t>
            </a:r>
            <a:r>
              <a:rPr lang="fr-FR" sz="1800" dirty="0">
                <a:latin typeface="Arial Narrow" panose="020B0606020202030204" pitchFamily="34" charset="0"/>
              </a:rPr>
              <a:t>FSE et 11 </a:t>
            </a:r>
            <a:r>
              <a:rPr lang="fr-FR" sz="1800" dirty="0" smtClean="0">
                <a:latin typeface="Arial Narrow" panose="020B0606020202030204" pitchFamily="34" charset="0"/>
              </a:rPr>
              <a:t>pour </a:t>
            </a:r>
            <a:r>
              <a:rPr lang="fr-FR" sz="1800" dirty="0">
                <a:latin typeface="Arial Narrow" panose="020B0606020202030204" pitchFamily="34" charset="0"/>
              </a:rPr>
              <a:t>le </a:t>
            </a:r>
            <a:r>
              <a:rPr lang="fr-FR" sz="1800" dirty="0" smtClean="0">
                <a:latin typeface="Arial Narrow" panose="020B0606020202030204" pitchFamily="34" charset="0"/>
              </a:rPr>
              <a:t>PON </a:t>
            </a:r>
            <a:r>
              <a:rPr lang="fr-FR" sz="1800" dirty="0" smtClean="0">
                <a:latin typeface="Arial Narrow" panose="020B0606020202030204" pitchFamily="34" charset="0"/>
              </a:rPr>
              <a:t>IEJ.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latin typeface="Arial Narrow" panose="020B0606020202030204" pitchFamily="34" charset="0"/>
              </a:rPr>
              <a:t>4300 chômeurs et 2 400 salariés concernés.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latin typeface="Arial Narrow" panose="020B0606020202030204" pitchFamily="34" charset="0"/>
              </a:rPr>
              <a:t>3 grands types d’acteurs.</a:t>
            </a:r>
            <a:endParaRPr lang="fr-FR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AD7C5-0B02-4936-A6E9-3F4DDA8C22EE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51720" y="260648"/>
            <a:ext cx="6057900" cy="490538"/>
          </a:xfrm>
        </p:spPr>
        <p:txBody>
          <a:bodyPr/>
          <a:lstStyle/>
          <a:p>
            <a:r>
              <a:rPr lang="fr-FR" dirty="0" smtClean="0"/>
              <a:t>Ordre du jour de la matinée (plénière) 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9221300"/>
              </p:ext>
            </p:extLst>
          </p:nvPr>
        </p:nvGraphicFramePr>
        <p:xfrm>
          <a:off x="1547664" y="1124744"/>
          <a:ext cx="7416824" cy="4968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3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0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628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4229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9h00 </a:t>
                      </a:r>
                      <a:endParaRPr lang="fr-FR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9h30</a:t>
                      </a:r>
                      <a:endParaRPr lang="fr-FR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Accueil des participants</a:t>
                      </a:r>
                      <a:endParaRPr lang="fr-FR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6687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9h30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9h45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Ouverture</a:t>
                      </a:r>
                      <a:r>
                        <a:rPr lang="fr-FR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de la journée par Monsieur Laurent VILBOEUF, directeur régional – Direction régional des entreprises, de la concurrence, de la consommation, du travail et de l’emploi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934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9h45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10h15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Rappel des appels à</a:t>
                      </a:r>
                      <a:r>
                        <a:rPr lang="fr-FR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projets 2014 et 2015</a:t>
                      </a:r>
                    </a:p>
                    <a:p>
                      <a:pPr algn="just"/>
                      <a:r>
                        <a:rPr lang="fr-FR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Bilan des opérations cofinancées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22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10h15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11h15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Présentation des orientations 2016-2018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229">
                <a:tc>
                  <a:txBody>
                    <a:bodyPr/>
                    <a:lstStyle/>
                    <a:p>
                      <a:r>
                        <a:rPr lang="fr-FR" sz="1600" i="1" dirty="0" smtClean="0">
                          <a:latin typeface="Arial Narrow" panose="020B0606020202030204" pitchFamily="34" charset="0"/>
                        </a:rPr>
                        <a:t>11h15</a:t>
                      </a:r>
                      <a:endParaRPr lang="fr-FR" sz="1600" i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>
                          <a:latin typeface="Arial Narrow" panose="020B0606020202030204" pitchFamily="34" charset="0"/>
                        </a:rPr>
                        <a:t>11h30</a:t>
                      </a:r>
                      <a:endParaRPr lang="fr-FR" sz="1600" i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1" dirty="0" smtClean="0">
                          <a:latin typeface="Arial Narrow" panose="020B0606020202030204" pitchFamily="34" charset="0"/>
                        </a:rPr>
                        <a:t>Pause</a:t>
                      </a:r>
                      <a:endParaRPr lang="fr-FR" sz="1600" i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22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11h30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12h00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Présentation</a:t>
                      </a:r>
                      <a:r>
                        <a:rPr lang="fr-FR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des critères de sélection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422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12h00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12h45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Questions-Réponses</a:t>
                      </a:r>
                      <a:r>
                        <a:rPr lang="fr-FR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FR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avec les participants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1376">
                <a:tc>
                  <a:txBody>
                    <a:bodyPr/>
                    <a:lstStyle/>
                    <a:p>
                      <a:r>
                        <a:rPr lang="fr-FR" sz="1600" i="1" dirty="0" smtClean="0">
                          <a:latin typeface="Arial Narrow" panose="020B0606020202030204" pitchFamily="34" charset="0"/>
                        </a:rPr>
                        <a:t>12h45</a:t>
                      </a:r>
                      <a:endParaRPr lang="fr-FR" sz="1600" i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>
                          <a:latin typeface="Arial Narrow" panose="020B0606020202030204" pitchFamily="34" charset="0"/>
                        </a:rPr>
                        <a:t>14h15</a:t>
                      </a:r>
                      <a:endParaRPr lang="fr-FR" sz="1600" i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>
                          <a:latin typeface="Arial Narrow" panose="020B0606020202030204" pitchFamily="34" charset="0"/>
                        </a:rPr>
                        <a:t>Pause déjeuner (soit à l’extérieur,</a:t>
                      </a:r>
                      <a:r>
                        <a:rPr lang="fr-FR" sz="1600" i="1" baseline="0" dirty="0" smtClean="0">
                          <a:latin typeface="Arial Narrow" panose="020B0606020202030204" pitchFamily="34" charset="0"/>
                        </a:rPr>
                        <a:t> soit au restaurant administratif, à partir de 13h)</a:t>
                      </a:r>
                      <a:endParaRPr lang="fr-FR" sz="1600" i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9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AD7C5-0B02-4936-A6E9-3F4DDA8C22EE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51720" y="260648"/>
            <a:ext cx="6768752" cy="504056"/>
          </a:xfrm>
        </p:spPr>
        <p:txBody>
          <a:bodyPr/>
          <a:lstStyle/>
          <a:p>
            <a:r>
              <a:rPr lang="fr-FR" dirty="0" smtClean="0"/>
              <a:t>Ordre du jour de l’après-midi, en ateliers thématiques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7825715"/>
              </p:ext>
            </p:extLst>
          </p:nvPr>
        </p:nvGraphicFramePr>
        <p:xfrm>
          <a:off x="1835696" y="1268760"/>
          <a:ext cx="6945901" cy="36225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377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4229">
                <a:tc gridSpan="2">
                  <a:txBody>
                    <a:bodyPr/>
                    <a:lstStyle/>
                    <a:p>
                      <a:pPr algn="just"/>
                      <a:r>
                        <a:rPr lang="fr-FR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3 ateliers en parallèle, de 45 mns chacun :</a:t>
                      </a:r>
                    </a:p>
                    <a:p>
                      <a:pPr algn="just"/>
                      <a:endParaRPr lang="fr-FR" sz="16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6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Principes</a:t>
                      </a:r>
                      <a:r>
                        <a:rPr lang="fr-FR" sz="16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horizontaux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fr-FR" sz="1600" b="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6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Bilans financiers et anticipations des contrôles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fr-FR" sz="1600" b="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6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Indicateurs, suivi des participants et cadre de performance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fr-FR" sz="16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lang="fr-FR" sz="16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9384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Session 1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14h15 – 15h00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80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Session 2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15h00 – 15h45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22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Session 3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15h45 – 16h30</a:t>
                      </a:r>
                      <a:endParaRPr lang="fr-FR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1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2819400"/>
            <a:ext cx="6155854" cy="35179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fr-FR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Rappel </a:t>
            </a:r>
            <a:r>
              <a:rPr lang="fr-F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appels à </a:t>
            </a:r>
            <a:r>
              <a:rPr lang="fr-FR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projets </a:t>
            </a:r>
            <a:r>
              <a:rPr lang="fr-F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2014-2015 (AAP)</a:t>
            </a:r>
          </a:p>
          <a:p>
            <a:pPr marL="0" indent="0">
              <a:buNone/>
            </a:pPr>
            <a:endParaRPr lang="fr-FR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AD7C5-0B02-4936-A6E9-3F4DDA8C22EE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EC47B-4F8A-43B3-9473-398A31EA7AF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1720" y="3326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Aft>
                <a:spcPct val="0"/>
              </a:spcAft>
              <a:buClr>
                <a:srgbClr val="333399"/>
              </a:buClr>
            </a:pPr>
            <a:r>
              <a:rPr lang="fr-FR" sz="2800" b="1" dirty="0" smtClean="0">
                <a:solidFill>
                  <a:srgbClr val="333399"/>
                </a:solidFill>
                <a:latin typeface="Arial Narrow" panose="020B0606020202030204" pitchFamily="34" charset="0"/>
                <a:ea typeface="Arial" pitchFamily="-110" charset="0"/>
                <a:cs typeface="Calibri" panose="020F0502020204030204" pitchFamily="34" charset="0"/>
              </a:rPr>
              <a:t>Rappel </a:t>
            </a:r>
            <a:r>
              <a:rPr lang="fr-FR" sz="2800" b="1" dirty="0">
                <a:solidFill>
                  <a:srgbClr val="333399"/>
                </a:solidFill>
                <a:latin typeface="Arial Narrow" panose="020B0606020202030204" pitchFamily="34" charset="0"/>
                <a:ea typeface="Arial" pitchFamily="-110" charset="0"/>
                <a:cs typeface="Calibri" panose="020F0502020204030204" pitchFamily="34" charset="0"/>
              </a:rPr>
              <a:t>des 5 appels à projets </a:t>
            </a:r>
            <a:r>
              <a:rPr lang="fr-FR" sz="2800" b="1" dirty="0" smtClean="0">
                <a:solidFill>
                  <a:srgbClr val="333399"/>
                </a:solidFill>
                <a:latin typeface="Arial Narrow" panose="020B0606020202030204" pitchFamily="34" charset="0"/>
                <a:ea typeface="Arial" pitchFamily="-110" charset="0"/>
                <a:cs typeface="Calibri" panose="020F0502020204030204" pitchFamily="34" charset="0"/>
              </a:rPr>
              <a:t>(AAP) 2014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761703"/>
              </p:ext>
            </p:extLst>
          </p:nvPr>
        </p:nvGraphicFramePr>
        <p:xfrm>
          <a:off x="1655676" y="1412776"/>
          <a:ext cx="705678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b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AXE 1 </a:t>
                      </a: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buFont typeface="+mj-lt"/>
                        <a:buAutoNum type="arabicPeriod"/>
                      </a:pPr>
                      <a:r>
                        <a:rPr lang="fr-FR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Accompagner vers l’emploi les demandeurs d’emploi et les inactifs et soutenir les mobilités professionnelles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b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AXE 2</a:t>
                      </a:r>
                    </a:p>
                    <a:p>
                      <a:pPr marL="342900" lvl="0" indent="-342900" algn="just" defTabSz="914400" rtl="0" eaLnBrk="1" latinLnBrk="0" hangingPunct="1">
                        <a:spcBef>
                          <a:spcPts val="0"/>
                        </a:spcBef>
                        <a:buFont typeface="+mj-lt"/>
                        <a:buAutoNum type="arabicPeriod" startAt="2"/>
                      </a:pP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Anticiper les mutations et sécuriser les parcours professionnels</a:t>
                      </a:r>
                    </a:p>
                    <a:p>
                      <a:pPr marL="342900" lvl="0" indent="-342900" algn="just" defTabSz="914400" rtl="0" eaLnBrk="1" latinLnBrk="0" hangingPunct="1">
                        <a:spcBef>
                          <a:spcPts val="0"/>
                        </a:spcBef>
                        <a:buFont typeface="+mj-lt"/>
                        <a:buAutoNum type="arabicPeriod" startAt="2"/>
                      </a:pP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Développer l’égalité salariale et professionnelle entre les hommes et les femmes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b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AXE 3</a:t>
                      </a:r>
                    </a:p>
                    <a:p>
                      <a:pPr marL="342900" lvl="0" indent="-342900" algn="just" defTabSz="914400" rtl="0" eaLnBrk="1" latinLnBrk="0" hangingPunct="1">
                        <a:spcBef>
                          <a:spcPts val="0"/>
                        </a:spcBef>
                        <a:buFont typeface="+mj-lt"/>
                        <a:buAutoNum type="arabicPeriod" startAt="4"/>
                      </a:pP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Développer </a:t>
                      </a:r>
                      <a:r>
                        <a:rPr lang="fr-FR" sz="1800" b="0" kern="120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la </a:t>
                      </a:r>
                      <a:r>
                        <a:rPr lang="fr-FR" sz="1800" b="0" kern="120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responsabilité </a:t>
                      </a: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sociale des entreprises, les clauses sociales, la coopération SIAE-secteur marchand et soutenir les pôles territoriaux de coopération économique (PTCE)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b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IEJ</a:t>
                      </a:r>
                    </a:p>
                    <a:p>
                      <a:pPr marL="342900" lvl="0" indent="-342900" algn="just" defTabSz="914400" rtl="0" eaLnBrk="1" latinLnBrk="0" hangingPunct="1">
                        <a:spcBef>
                          <a:spcPts val="0"/>
                        </a:spcBef>
                        <a:buFont typeface="+mj-lt"/>
                        <a:buAutoNum type="arabicPeriod" startAt="5"/>
                      </a:pP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Initiative </a:t>
                      </a: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pour </a:t>
                      </a: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l’emploi des jeunes en Seine-Saint-Denis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0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EC47B-4F8A-43B3-9473-398A31EA7AF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1720" y="26064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263" fontAlgn="base">
              <a:spcAft>
                <a:spcPct val="0"/>
              </a:spcAft>
              <a:buClr>
                <a:srgbClr val="333399"/>
              </a:buClr>
            </a:pPr>
            <a:r>
              <a:rPr lang="fr-FR" sz="2800" b="1" dirty="0" smtClean="0">
                <a:solidFill>
                  <a:srgbClr val="333399"/>
                </a:solidFill>
                <a:latin typeface="Arial Narrow" panose="020B0606020202030204" pitchFamily="34" charset="0"/>
                <a:ea typeface="Arial" pitchFamily="-110" charset="0"/>
                <a:cs typeface="Calibri" panose="020F0502020204030204" pitchFamily="34" charset="0"/>
              </a:rPr>
              <a:t>Rappel </a:t>
            </a:r>
            <a:r>
              <a:rPr lang="fr-FR" sz="2800" b="1" dirty="0">
                <a:solidFill>
                  <a:srgbClr val="333399"/>
                </a:solidFill>
                <a:latin typeface="Arial Narrow" panose="020B0606020202030204" pitchFamily="34" charset="0"/>
                <a:ea typeface="Arial" pitchFamily="-110" charset="0"/>
                <a:cs typeface="Calibri" panose="020F0502020204030204" pitchFamily="34" charset="0"/>
              </a:rPr>
              <a:t>des </a:t>
            </a:r>
            <a:r>
              <a:rPr lang="fr-FR" sz="2800" b="1" dirty="0" smtClean="0">
                <a:solidFill>
                  <a:srgbClr val="333399"/>
                </a:solidFill>
                <a:latin typeface="Arial Narrow" panose="020B0606020202030204" pitchFamily="34" charset="0"/>
                <a:ea typeface="Arial" pitchFamily="-110" charset="0"/>
                <a:cs typeface="Calibri" panose="020F0502020204030204" pitchFamily="34" charset="0"/>
              </a:rPr>
              <a:t>2 </a:t>
            </a:r>
            <a:r>
              <a:rPr lang="fr-FR" sz="2800" b="1" dirty="0">
                <a:solidFill>
                  <a:srgbClr val="333399"/>
                </a:solidFill>
                <a:latin typeface="Arial Narrow" panose="020B0606020202030204" pitchFamily="34" charset="0"/>
                <a:ea typeface="Arial" pitchFamily="-110" charset="0"/>
                <a:cs typeface="Calibri" panose="020F0502020204030204" pitchFamily="34" charset="0"/>
              </a:rPr>
              <a:t>appels à projets </a:t>
            </a:r>
            <a:r>
              <a:rPr lang="fr-FR" sz="2800" b="1" dirty="0" smtClean="0">
                <a:solidFill>
                  <a:srgbClr val="333399"/>
                </a:solidFill>
                <a:latin typeface="Arial Narrow" panose="020B0606020202030204" pitchFamily="34" charset="0"/>
                <a:ea typeface="Arial" pitchFamily="-110" charset="0"/>
                <a:cs typeface="Calibri" panose="020F0502020204030204" pitchFamily="34" charset="0"/>
              </a:rPr>
              <a:t>(AAP) 2015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47114"/>
              </p:ext>
            </p:extLst>
          </p:nvPr>
        </p:nvGraphicFramePr>
        <p:xfrm>
          <a:off x="1639144" y="1667782"/>
          <a:ext cx="7056784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AXE 2</a:t>
                      </a:r>
                    </a:p>
                    <a:p>
                      <a:pPr marL="342900" lvl="0" indent="-342900" algn="just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Développer l’égalité et la mixité </a:t>
                      </a: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professionnelle </a:t>
                      </a: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entre les femmes et les hommes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IEJ</a:t>
                      </a:r>
                    </a:p>
                    <a:p>
                      <a:pPr marL="342900" lvl="0" indent="-342900" algn="just" defTabSz="914400" rtl="0" eaLnBrk="1" latinLnBrk="0" hangingPunct="1">
                        <a:buFont typeface="+mj-lt"/>
                        <a:buAutoNum type="arabicPeriod" startAt="2"/>
                      </a:pPr>
                      <a:r>
                        <a:rPr lang="fr-FR" sz="1800" b="0" kern="120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Initiative </a:t>
                      </a:r>
                      <a:r>
                        <a:rPr lang="fr-FR" sz="1800" b="0" kern="120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pour </a:t>
                      </a: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l’emploi des jeunes en Seine-Saint-Denis</a:t>
                      </a:r>
                      <a:endParaRPr lang="fr-FR" sz="1800" b="0" kern="1200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  <a:ea typeface="MS Gothic"/>
                        <a:cs typeface="MS Gothic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1600" b="0" i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Pour</a:t>
                      </a:r>
                      <a:r>
                        <a:rPr lang="fr-FR" sz="1600" b="0" i="1" kern="1200" baseline="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 </a:t>
                      </a:r>
                      <a:r>
                        <a:rPr lang="fr-FR" sz="1600" b="0" i="1" kern="1200" baseline="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l’égalité </a:t>
                      </a:r>
                      <a:r>
                        <a:rPr lang="fr-FR" sz="1600" b="0" i="1" kern="1200" baseline="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F/H</a:t>
                      </a:r>
                      <a:r>
                        <a:rPr lang="fr-FR" sz="1600" b="0" i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, </a:t>
                      </a:r>
                      <a:r>
                        <a:rPr lang="fr-FR" sz="1600" b="0" i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la date limite de dépôt des dossiers </a:t>
                      </a:r>
                      <a:r>
                        <a:rPr lang="fr-FR" sz="1600" b="0" i="1" kern="1200" baseline="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était le </a:t>
                      </a:r>
                      <a:r>
                        <a:rPr lang="fr-FR" sz="1600" b="0" i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30-09-2015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1600" b="0" i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Pour</a:t>
                      </a:r>
                      <a:r>
                        <a:rPr lang="fr-FR" sz="1600" b="0" i="1" kern="1200" baseline="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 </a:t>
                      </a:r>
                      <a:r>
                        <a:rPr lang="fr-FR" sz="1600" b="0" i="1" kern="1200" baseline="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l’IEJ, la date limite de dépôt des dossiers a été prolongée au 30-10-2015</a:t>
                      </a:r>
                      <a:endParaRPr lang="fr-FR" sz="1600" b="0" i="1" kern="1200" dirty="0" smtClean="0">
                        <a:solidFill>
                          <a:schemeClr val="accent2"/>
                        </a:solidFill>
                        <a:latin typeface="Arial Narrow" panose="020B0606020202030204" pitchFamily="34" charset="0"/>
                        <a:ea typeface="MS Gothic"/>
                        <a:cs typeface="MS Gothic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fr-FR" sz="1800" b="0" kern="1200" dirty="0" smtClean="0">
                        <a:solidFill>
                          <a:schemeClr val="accent2"/>
                        </a:solidFill>
                        <a:latin typeface="Arial Narrow" panose="020B0606020202030204" pitchFamily="34" charset="0"/>
                        <a:ea typeface="MS Gothic"/>
                        <a:cs typeface="MS Gothic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639144" y="129810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fr-FR" b="1" i="1" dirty="0">
                <a:solidFill>
                  <a:srgbClr val="333399"/>
                </a:solidFill>
                <a:latin typeface="Arial Narrow" panose="020B0606020202030204" pitchFamily="34" charset="0"/>
                <a:ea typeface="MS Gothic"/>
              </a:rPr>
              <a:t>D</a:t>
            </a:r>
            <a:r>
              <a:rPr lang="fr-FR" b="1" i="1" dirty="0" smtClean="0">
                <a:solidFill>
                  <a:srgbClr val="333399"/>
                </a:solidFill>
                <a:latin typeface="Arial Narrow" panose="020B0606020202030204" pitchFamily="34" charset="0"/>
                <a:ea typeface="MS Gothic"/>
              </a:rPr>
              <a:t>eux </a:t>
            </a:r>
            <a:r>
              <a:rPr lang="fr-FR" b="1" i="1" dirty="0">
                <a:solidFill>
                  <a:srgbClr val="333399"/>
                </a:solidFill>
                <a:latin typeface="Arial Narrow" panose="020B0606020202030204" pitchFamily="34" charset="0"/>
                <a:ea typeface="MS Gothic"/>
              </a:rPr>
              <a:t>appels à projets et</a:t>
            </a:r>
            <a:r>
              <a:rPr lang="fr-FR" i="1" dirty="0">
                <a:solidFill>
                  <a:srgbClr val="333399"/>
                </a:solidFill>
                <a:latin typeface="Arial Narrow" panose="020B0606020202030204" pitchFamily="34" charset="0"/>
                <a:ea typeface="MS Gothic"/>
              </a:rPr>
              <a:t> </a:t>
            </a:r>
            <a:r>
              <a:rPr lang="fr-FR" b="1" i="1" dirty="0" smtClean="0">
                <a:solidFill>
                  <a:srgbClr val="333399"/>
                </a:solidFill>
                <a:latin typeface="Arial Narrow" panose="020B0606020202030204" pitchFamily="34" charset="0"/>
                <a:ea typeface="MS Gothic"/>
              </a:rPr>
              <a:t>un </a:t>
            </a:r>
            <a:r>
              <a:rPr lang="fr-FR" b="1" i="1" dirty="0">
                <a:solidFill>
                  <a:srgbClr val="333399"/>
                </a:solidFill>
                <a:latin typeface="Arial Narrow" panose="020B0606020202030204" pitchFamily="34" charset="0"/>
                <a:ea typeface="MS Gothic"/>
              </a:rPr>
              <a:t>cahier des charges </a:t>
            </a:r>
            <a:r>
              <a:rPr lang="fr-FR" i="1" dirty="0" smtClean="0">
                <a:solidFill>
                  <a:srgbClr val="333399"/>
                </a:solidFill>
                <a:latin typeface="Arial Narrow" panose="020B0606020202030204" pitchFamily="34" charset="0"/>
                <a:ea typeface="MS Gothic"/>
              </a:rPr>
              <a:t>ont </a:t>
            </a:r>
            <a:r>
              <a:rPr lang="fr-FR" i="1" dirty="0">
                <a:solidFill>
                  <a:srgbClr val="333399"/>
                </a:solidFill>
                <a:latin typeface="Arial Narrow" panose="020B0606020202030204" pitchFamily="34" charset="0"/>
                <a:ea typeface="MS Gothic"/>
              </a:rPr>
              <a:t>été publiés </a:t>
            </a:r>
            <a:r>
              <a:rPr lang="fr-FR" i="1" dirty="0" smtClean="0">
                <a:solidFill>
                  <a:srgbClr val="333399"/>
                </a:solidFill>
                <a:latin typeface="Arial Narrow" panose="020B0606020202030204" pitchFamily="34" charset="0"/>
                <a:ea typeface="MS Gothic"/>
              </a:rPr>
              <a:t>pour </a:t>
            </a:r>
            <a:r>
              <a:rPr lang="fr-FR" i="1" dirty="0">
                <a:solidFill>
                  <a:srgbClr val="333399"/>
                </a:solidFill>
                <a:latin typeface="Arial Narrow" panose="020B0606020202030204" pitchFamily="34" charset="0"/>
                <a:ea typeface="MS Gothic"/>
              </a:rPr>
              <a:t>l’année </a:t>
            </a:r>
            <a:r>
              <a:rPr lang="fr-FR" i="1" dirty="0" smtClean="0">
                <a:solidFill>
                  <a:srgbClr val="333399"/>
                </a:solidFill>
                <a:latin typeface="Arial Narrow" panose="020B0606020202030204" pitchFamily="34" charset="0"/>
                <a:ea typeface="MS Gothic"/>
              </a:rPr>
              <a:t>2015</a:t>
            </a:r>
            <a:endParaRPr lang="fr-FR" i="1" dirty="0">
              <a:solidFill>
                <a:srgbClr val="333399"/>
              </a:solidFill>
              <a:latin typeface="Arial Narrow" panose="020B0606020202030204" pitchFamily="34" charset="0"/>
              <a:ea typeface="MS Gothic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49486"/>
              </p:ext>
            </p:extLst>
          </p:nvPr>
        </p:nvGraphicFramePr>
        <p:xfrm>
          <a:off x="1674956" y="4365104"/>
          <a:ext cx="7056784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FR" sz="1800" b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Cahier des charges</a:t>
                      </a:r>
                      <a:r>
                        <a:rPr lang="fr-FR" sz="1800" b="1" kern="1200" baseline="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 </a:t>
                      </a:r>
                      <a:r>
                        <a:rPr lang="fr-FR" sz="1800" b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2015-2016-2017 :</a:t>
                      </a:r>
                    </a:p>
                    <a:p>
                      <a:pPr marL="0" lv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Applicable aux conseils départementaux ayant opté </a:t>
                      </a: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pour </a:t>
                      </a: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un conventionnement bilatéral </a:t>
                      </a: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pour </a:t>
                      </a:r>
                      <a:r>
                        <a:rPr lang="fr-FR" sz="1800" b="0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la période 2014-2020</a:t>
                      </a:r>
                      <a:endParaRPr lang="fr-FR" sz="1800" b="0" kern="1200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  <a:ea typeface="MS Gothic"/>
                        <a:cs typeface="MS Gothic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1600" b="0" i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Pour </a:t>
                      </a:r>
                      <a:r>
                        <a:rPr lang="fr-FR" sz="1600" b="0" i="1" kern="1200" dirty="0" smtClean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MS Gothic"/>
                          <a:cs typeface="MS Gothic"/>
                        </a:rPr>
                        <a:t>le cahier des charges, la date limite de dépôt des dossiers avait été fixée au 30-06-2015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2819400"/>
            <a:ext cx="6155854" cy="35179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Bilan intermédiaire des opérations financées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AD7C5-0B02-4936-A6E9-3F4DDA8C22EE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92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992058" y="289570"/>
            <a:ext cx="6697663" cy="863600"/>
          </a:xfrm>
        </p:spPr>
        <p:txBody>
          <a:bodyPr/>
          <a:lstStyle/>
          <a:p>
            <a:pPr algn="ctr"/>
            <a:r>
              <a:rPr lang="fr-FR" altLang="fr-FR" sz="2400" dirty="0" smtClean="0">
                <a:latin typeface="Arial Narrow" pitchFamily="34" charset="0"/>
                <a:cs typeface="Calibri" pitchFamily="34" charset="0"/>
              </a:rPr>
              <a:t>Maquette financière</a:t>
            </a:r>
            <a:br>
              <a:rPr lang="fr-FR" altLang="fr-FR" sz="2400" dirty="0" smtClean="0">
                <a:latin typeface="Arial Narrow" pitchFamily="34" charset="0"/>
                <a:cs typeface="Calibri" pitchFamily="34" charset="0"/>
              </a:rPr>
            </a:br>
            <a:r>
              <a:rPr lang="fr-FR" altLang="fr-FR" sz="2800" dirty="0" smtClean="0">
                <a:latin typeface="Arial Narrow" pitchFamily="34" charset="0"/>
                <a:cs typeface="Calibri" pitchFamily="34" charset="0"/>
              </a:rPr>
              <a:t>Volet </a:t>
            </a:r>
            <a:r>
              <a:rPr lang="fr-FR" altLang="fr-FR" sz="2800" dirty="0">
                <a:latin typeface="Arial Narrow" pitchFamily="34" charset="0"/>
                <a:cs typeface="Calibri" pitchFamily="34" charset="0"/>
              </a:rPr>
              <a:t>déconcentré </a:t>
            </a:r>
            <a:r>
              <a:rPr lang="fr-FR" altLang="fr-FR" sz="2800" dirty="0" smtClean="0">
                <a:latin typeface="Arial Narrow" pitchFamily="34" charset="0"/>
                <a:cs typeface="Calibri" pitchFamily="34" charset="0"/>
              </a:rPr>
              <a:t>IDF </a:t>
            </a:r>
            <a:r>
              <a:rPr lang="fr-FR" altLang="fr-FR" sz="2800" smtClean="0">
                <a:latin typeface="Arial Narrow" pitchFamily="34" charset="0"/>
                <a:cs typeface="Calibri" pitchFamily="34" charset="0"/>
              </a:rPr>
              <a:t>- </a:t>
            </a:r>
            <a:r>
              <a:rPr lang="fr-FR" altLang="fr-FR" sz="2800" smtClean="0">
                <a:latin typeface="Arial Narrow" pitchFamily="34" charset="0"/>
                <a:cs typeface="Calibri" pitchFamily="34" charset="0"/>
              </a:rPr>
              <a:t>PON </a:t>
            </a:r>
            <a:r>
              <a:rPr lang="fr-FR" altLang="fr-FR" sz="2800" dirty="0" smtClean="0">
                <a:latin typeface="Arial Narrow" pitchFamily="34" charset="0"/>
                <a:cs typeface="Calibri" pitchFamily="34" charset="0"/>
              </a:rPr>
              <a:t>FSE</a:t>
            </a:r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FA04598-7843-4FE0-80D5-DFE685E87226}" type="slidenum">
              <a:rPr lang="fr-FR" altLang="fr-FR" smtClean="0"/>
              <a:pPr/>
              <a:t>8</a:t>
            </a:fld>
            <a:endParaRPr lang="fr-FR" alt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1560856" y="515719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49263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333399"/>
              </a:buClr>
            </a:pPr>
            <a:r>
              <a:rPr lang="fr-FR" altLang="fr-FR" dirty="0">
                <a:solidFill>
                  <a:srgbClr val="333399"/>
                </a:solidFill>
                <a:latin typeface="Arial Narrow" pitchFamily="34" charset="0"/>
                <a:ea typeface="MS Gothic" pitchFamily="49" charset="-128"/>
              </a:rPr>
              <a:t>Sur le montant total de l’enveloppe de FSE 2014-2020 déconcentrée en </a:t>
            </a:r>
            <a:r>
              <a:rPr lang="fr-FR" altLang="fr-FR" dirty="0" smtClean="0">
                <a:solidFill>
                  <a:srgbClr val="333399"/>
                </a:solidFill>
                <a:latin typeface="Arial Narrow" pitchFamily="34" charset="0"/>
                <a:ea typeface="MS Gothic" pitchFamily="49" charset="-128"/>
              </a:rPr>
              <a:t>Ile-de-France </a:t>
            </a:r>
            <a:r>
              <a:rPr lang="fr-FR" altLang="fr-FR" dirty="0">
                <a:solidFill>
                  <a:srgbClr val="333399"/>
                </a:solidFill>
                <a:latin typeface="Arial Narrow" pitchFamily="34" charset="0"/>
                <a:ea typeface="MS Gothic" pitchFamily="49" charset="-128"/>
              </a:rPr>
              <a:t>de 338M€ hors </a:t>
            </a:r>
            <a:r>
              <a:rPr lang="fr-FR" altLang="fr-FR" dirty="0" smtClean="0">
                <a:solidFill>
                  <a:srgbClr val="333399"/>
                </a:solidFill>
                <a:latin typeface="Arial Narrow" pitchFamily="34" charset="0"/>
                <a:ea typeface="MS Gothic" pitchFamily="49" charset="-128"/>
              </a:rPr>
              <a:t>IEJ : </a:t>
            </a:r>
            <a:r>
              <a:rPr lang="fr-FR" altLang="fr-FR" b="1" dirty="0" smtClean="0">
                <a:solidFill>
                  <a:srgbClr val="333399"/>
                </a:solidFill>
                <a:latin typeface="Arial Narrow" pitchFamily="34" charset="0"/>
                <a:ea typeface="MS Gothic" pitchFamily="49" charset="-128"/>
              </a:rPr>
              <a:t>68% </a:t>
            </a:r>
            <a:r>
              <a:rPr lang="fr-FR" altLang="fr-FR" dirty="0" smtClean="0">
                <a:solidFill>
                  <a:srgbClr val="333399"/>
                </a:solidFill>
                <a:latin typeface="Arial Narrow" pitchFamily="34" charset="0"/>
                <a:ea typeface="MS Gothic" pitchFamily="49" charset="-128"/>
              </a:rPr>
              <a:t>des crédits sont </a:t>
            </a:r>
            <a:r>
              <a:rPr lang="fr-FR" altLang="fr-FR" dirty="0">
                <a:solidFill>
                  <a:srgbClr val="333399"/>
                </a:solidFill>
                <a:latin typeface="Arial Narrow" pitchFamily="34" charset="0"/>
                <a:ea typeface="MS Gothic" pitchFamily="49" charset="-128"/>
              </a:rPr>
              <a:t>destinés à</a:t>
            </a:r>
            <a:r>
              <a:rPr lang="fr-FR" altLang="fr-FR" b="1" dirty="0">
                <a:solidFill>
                  <a:srgbClr val="333399"/>
                </a:solidFill>
                <a:latin typeface="Arial Narrow" pitchFamily="34" charset="0"/>
                <a:ea typeface="MS Gothic" pitchFamily="49" charset="-128"/>
              </a:rPr>
              <a:t> </a:t>
            </a:r>
            <a:r>
              <a:rPr lang="fr-FR" altLang="fr-FR" dirty="0">
                <a:solidFill>
                  <a:srgbClr val="333399"/>
                </a:solidFill>
                <a:latin typeface="Arial Narrow" pitchFamily="34" charset="0"/>
                <a:ea typeface="MS Gothic" pitchFamily="49" charset="-128"/>
              </a:rPr>
              <a:t>l’axe 3 relatif à </a:t>
            </a:r>
            <a:r>
              <a:rPr lang="fr-FR" altLang="fr-FR" dirty="0" smtClean="0">
                <a:solidFill>
                  <a:srgbClr val="333399"/>
                </a:solidFill>
                <a:latin typeface="Arial Narrow" pitchFamily="34" charset="0"/>
                <a:ea typeface="MS Gothic" pitchFamily="49" charset="-128"/>
              </a:rPr>
              <a:t>l’inclusion.</a:t>
            </a:r>
            <a:endParaRPr lang="fr-FR" altLang="fr-FR" dirty="0">
              <a:solidFill>
                <a:srgbClr val="333399"/>
              </a:solidFill>
              <a:latin typeface="Arial Narrow" pitchFamily="34" charset="0"/>
              <a:ea typeface="MS Gothic" pitchFamily="49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3"/>
            <a:ext cx="10001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91" y="1628800"/>
            <a:ext cx="6696745" cy="325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1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D9CE9-42ED-4D19-AC8F-6DC248EFF3E9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511879"/>
              </p:ext>
            </p:extLst>
          </p:nvPr>
        </p:nvGraphicFramePr>
        <p:xfrm>
          <a:off x="4427984" y="1988840"/>
          <a:ext cx="4602336" cy="263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742431" y="332656"/>
            <a:ext cx="7222257" cy="503237"/>
          </a:xfrm>
        </p:spPr>
        <p:txBody>
          <a:bodyPr/>
          <a:lstStyle/>
          <a:p>
            <a:pPr algn="ctr" defTabSz="449263"/>
            <a:r>
              <a:rPr lang="fr-FR" sz="2400" dirty="0"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fr-FR" sz="2400" dirty="0"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Etat </a:t>
            </a:r>
            <a:r>
              <a:rPr lang="fr-FR" sz="2400" dirty="0">
                <a:latin typeface="Arial Narrow" panose="020B0606020202030204" pitchFamily="34" charset="0"/>
                <a:cs typeface="Calibri" panose="020F0502020204030204" pitchFamily="34" charset="0"/>
              </a:rPr>
              <a:t>de la </a:t>
            </a:r>
            <a:r>
              <a:rPr lang="fr-FR" sz="24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programmation</a:t>
            </a:r>
            <a:r>
              <a:rPr lang="fr-FR" altLang="fr-FR" sz="2800" dirty="0" smtClean="0">
                <a:latin typeface="Arial Narrow" pitchFamily="34" charset="0"/>
                <a:cs typeface="Calibri" pitchFamily="34" charset="0"/>
              </a:rPr>
              <a:t> </a:t>
            </a:r>
            <a:br>
              <a:rPr lang="fr-FR" altLang="fr-FR" sz="2800" dirty="0" smtClean="0">
                <a:latin typeface="Arial Narrow" pitchFamily="34" charset="0"/>
                <a:cs typeface="Calibri" pitchFamily="34" charset="0"/>
              </a:rPr>
            </a:br>
            <a:r>
              <a:rPr lang="fr-FR" altLang="fr-FR" sz="2800" dirty="0" smtClean="0">
                <a:latin typeface="Arial Narrow" pitchFamily="34" charset="0"/>
                <a:cs typeface="Calibri" pitchFamily="34" charset="0"/>
              </a:rPr>
              <a:t>Volet </a:t>
            </a:r>
            <a:r>
              <a:rPr lang="fr-FR" altLang="fr-FR" sz="2800" dirty="0">
                <a:latin typeface="Arial Narrow" pitchFamily="34" charset="0"/>
                <a:cs typeface="Calibri" pitchFamily="34" charset="0"/>
              </a:rPr>
              <a:t>déconcentré </a:t>
            </a:r>
            <a:r>
              <a:rPr lang="fr-FR" altLang="fr-FR" sz="28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IDF - </a:t>
            </a:r>
            <a:r>
              <a:rPr lang="fr-FR" sz="28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PON </a:t>
            </a:r>
            <a:r>
              <a:rPr lang="fr-FR" sz="28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FSE </a:t>
            </a:r>
            <a:br>
              <a:rPr lang="fr-FR" sz="2800" dirty="0" smtClean="0">
                <a:latin typeface="Arial Narrow" panose="020B0606020202030204" pitchFamily="34" charset="0"/>
                <a:cs typeface="Calibri" panose="020F0502020204030204" pitchFamily="34" charset="0"/>
              </a:rPr>
            </a:br>
            <a:endParaRPr lang="fr-FR" sz="28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878403"/>
              </p:ext>
            </p:extLst>
          </p:nvPr>
        </p:nvGraphicFramePr>
        <p:xfrm>
          <a:off x="3923928" y="4509120"/>
          <a:ext cx="460735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523878" y="2492896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1) Crédits </a:t>
            </a:r>
            <a:r>
              <a:rPr lang="fr-FR" b="1" u="sng" dirty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alloués à </a:t>
            </a:r>
            <a:r>
              <a:rPr lang="fr-FR" b="1" u="sng" dirty="0" smtClean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l’AGD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25,7 M€ soit 24% de la maquette initiale (109M€).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85167" y="4869160"/>
            <a:ext cx="3509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2) Crédits </a:t>
            </a:r>
            <a:r>
              <a:rPr lang="fr-FR" b="1" u="sng" dirty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délégués aux </a:t>
            </a:r>
            <a:r>
              <a:rPr lang="fr-FR" b="1" u="sng" dirty="0" smtClean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OI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23,5 M</a:t>
            </a:r>
            <a:r>
              <a:rPr lang="fr-FR" dirty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€ soit 21% des crédits délégués </a:t>
            </a:r>
            <a:r>
              <a:rPr lang="fr-FR" dirty="0" smtClean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(113M</a:t>
            </a:r>
            <a:r>
              <a:rPr lang="fr-FR" dirty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€).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62589" y="139198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Au 01-01-2016, le cumul des montants programmés en CRPE s’élève à </a:t>
            </a:r>
            <a:r>
              <a:rPr lang="fr-FR" b="1" dirty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49M</a:t>
            </a:r>
            <a:r>
              <a:rPr lang="fr-FR" b="1" dirty="0" smtClean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€</a:t>
            </a:r>
            <a:r>
              <a:rPr lang="fr-FR" dirty="0" smtClean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, dont </a:t>
            </a:r>
            <a:r>
              <a:rPr lang="fr-FR" dirty="0">
                <a:solidFill>
                  <a:schemeClr val="accent2"/>
                </a:solidFill>
                <a:latin typeface="Arial Narrow" panose="020B0606020202030204" pitchFamily="34" charset="0"/>
                <a:ea typeface="Arial" pitchFamily="-110" charset="0"/>
              </a:rPr>
              <a:t>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10001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7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rincipes généraux">
  <a:themeElements>
    <a:clrScheme name="Modèle principes générau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rincipes généraux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rincipes générau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incipes générau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incipes générau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incipes générau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incipes générau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incipes générau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rincipes générau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rincipes générau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rincipes générau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rincipes générau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rincipes générau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rincipes générau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Conception personnalisé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715</Words>
  <Application>Microsoft Office PowerPoint</Application>
  <PresentationFormat>Affichage à l'écran (4:3)</PresentationFormat>
  <Paragraphs>124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1_Modèle principes généraux</vt:lpstr>
      <vt:lpstr>22_Conception personnalisée</vt:lpstr>
      <vt:lpstr>2_Conception personnalisée</vt:lpstr>
      <vt:lpstr>1_Conception personnalisée</vt:lpstr>
      <vt:lpstr>5_Conception personnalisée</vt:lpstr>
      <vt:lpstr>8_Conception personnalisée</vt:lpstr>
      <vt:lpstr>6_Conception personnalisée</vt:lpstr>
      <vt:lpstr>9_Conception personnalisée</vt:lpstr>
      <vt:lpstr>3_Conception personnalisée</vt:lpstr>
      <vt:lpstr>Présentation PowerPoint</vt:lpstr>
      <vt:lpstr>Ordre du jour de la matinée (plénière) </vt:lpstr>
      <vt:lpstr>Ordre du jour de l’après-midi, en ateliers thématiques</vt:lpstr>
      <vt:lpstr>Présentation PowerPoint</vt:lpstr>
      <vt:lpstr>Présentation PowerPoint</vt:lpstr>
      <vt:lpstr>Présentation PowerPoint</vt:lpstr>
      <vt:lpstr>Présentation PowerPoint</vt:lpstr>
      <vt:lpstr>Maquette financière Volet déconcentré IDF - PON FSE</vt:lpstr>
      <vt:lpstr> Etat de la programmation  Volet déconcentré IDF - PON FSE  </vt:lpstr>
      <vt:lpstr> Etat de la programmation Volet déconcentré IDF - PON IEJ</vt:lpstr>
      <vt:lpstr>Bilan intermédiaire des opérations financées Instruction des dossiers AGD</vt:lpstr>
      <vt:lpstr> Situation des projets FSE et IEJ  au 21/01/2016</vt:lpstr>
      <vt:lpstr> Répartition des subventions  par typologie d’acteurs</vt:lpstr>
    </vt:vector>
  </TitlesOfParts>
  <Company>Ministères Chargés des Affaires Sociales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FRECHE Guillaume (DR-IDF)</dc:creator>
  <cp:lastModifiedBy>FRECHE Guillaume (DR-IDF)</cp:lastModifiedBy>
  <cp:revision>37</cp:revision>
  <cp:lastPrinted>2016-01-26T13:55:43Z</cp:lastPrinted>
  <dcterms:created xsi:type="dcterms:W3CDTF">2016-01-15T09:39:49Z</dcterms:created>
  <dcterms:modified xsi:type="dcterms:W3CDTF">2016-01-26T14:42:37Z</dcterms:modified>
</cp:coreProperties>
</file>